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  <p:sldId id="258" r:id="rId3"/>
    <p:sldId id="259" r:id="rId4"/>
    <p:sldId id="257" r:id="rId5"/>
    <p:sldId id="260" r:id="rId6"/>
    <p:sldId id="261" r:id="rId7"/>
    <p:sldId id="262" r:id="rId8"/>
    <p:sldId id="263" r:id="rId9"/>
    <p:sldId id="264" r:id="rId10"/>
    <p:sldId id="265" r:id="rId11"/>
  </p:sldIdLst>
  <p:sldSz cx="24153813" cy="13716000"/>
  <p:notesSz cx="6858000" cy="9144000"/>
  <p:defaultTextStyle>
    <a:defPPr>
      <a:defRPr lang="es-ES"/>
    </a:defPPr>
    <a:lvl1pPr marL="0" algn="l" defTabSz="1817736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1pPr>
    <a:lvl2pPr marL="908868" algn="l" defTabSz="1817736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2pPr>
    <a:lvl3pPr marL="1817736" algn="l" defTabSz="1817736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3pPr>
    <a:lvl4pPr marL="2726604" algn="l" defTabSz="1817736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4pPr>
    <a:lvl5pPr marL="3635472" algn="l" defTabSz="1817736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5pPr>
    <a:lvl6pPr marL="4544339" algn="l" defTabSz="1817736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6pPr>
    <a:lvl7pPr marL="5453207" algn="l" defTabSz="1817736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7pPr>
    <a:lvl8pPr marL="6362075" algn="l" defTabSz="1817736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8pPr>
    <a:lvl9pPr marL="7270943" algn="l" defTabSz="1817736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41" d="100"/>
          <a:sy n="41" d="100"/>
        </p:scale>
        <p:origin x="20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19227" y="2244726"/>
            <a:ext cx="18115360" cy="4775200"/>
          </a:xfrm>
        </p:spPr>
        <p:txBody>
          <a:bodyPr anchor="b"/>
          <a:lstStyle>
            <a:lvl1pPr algn="ctr">
              <a:defRPr sz="11887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19227" y="7204076"/>
            <a:ext cx="18115360" cy="3311524"/>
          </a:xfrm>
        </p:spPr>
        <p:txBody>
          <a:bodyPr/>
          <a:lstStyle>
            <a:lvl1pPr marL="0" indent="0" algn="ctr">
              <a:buNone/>
              <a:defRPr sz="4755"/>
            </a:lvl1pPr>
            <a:lvl2pPr marL="905759" indent="0" algn="ctr">
              <a:buNone/>
              <a:defRPr sz="3962"/>
            </a:lvl2pPr>
            <a:lvl3pPr marL="1811518" indent="0" algn="ctr">
              <a:buNone/>
              <a:defRPr sz="3566"/>
            </a:lvl3pPr>
            <a:lvl4pPr marL="2717277" indent="0" algn="ctr">
              <a:buNone/>
              <a:defRPr sz="3170"/>
            </a:lvl4pPr>
            <a:lvl5pPr marL="3623036" indent="0" algn="ctr">
              <a:buNone/>
              <a:defRPr sz="3170"/>
            </a:lvl5pPr>
            <a:lvl6pPr marL="4528795" indent="0" algn="ctr">
              <a:buNone/>
              <a:defRPr sz="3170"/>
            </a:lvl6pPr>
            <a:lvl7pPr marL="5434554" indent="0" algn="ctr">
              <a:buNone/>
              <a:defRPr sz="3170"/>
            </a:lvl7pPr>
            <a:lvl8pPr marL="6340312" indent="0" algn="ctr">
              <a:buNone/>
              <a:defRPr sz="3170"/>
            </a:lvl8pPr>
            <a:lvl9pPr marL="7246071" indent="0" algn="ctr">
              <a:buNone/>
              <a:defRPr sz="317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13DDE-18AD-4FC9-8502-09D016D5FF0B}" type="datetimeFigureOut">
              <a:rPr lang="es-ES" smtClean="0"/>
              <a:t>10/04/2023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D9278-500F-413A-8CBB-4FADF3DD79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795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13DDE-18AD-4FC9-8502-09D016D5FF0B}" type="datetimeFigureOut">
              <a:rPr lang="es-ES" smtClean="0"/>
              <a:t>10/04/2023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D9278-500F-413A-8CBB-4FADF3DD79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5598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7994" y="3419477"/>
            <a:ext cx="20832664" cy="5705474"/>
          </a:xfrm>
        </p:spPr>
        <p:txBody>
          <a:bodyPr anchor="b"/>
          <a:lstStyle>
            <a:lvl1pPr>
              <a:defRPr sz="11887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7994" y="9178927"/>
            <a:ext cx="20832664" cy="3000374"/>
          </a:xfrm>
        </p:spPr>
        <p:txBody>
          <a:bodyPr/>
          <a:lstStyle>
            <a:lvl1pPr marL="0" indent="0">
              <a:buNone/>
              <a:defRPr sz="4755">
                <a:solidFill>
                  <a:schemeClr val="tx1">
                    <a:tint val="75000"/>
                  </a:schemeClr>
                </a:solidFill>
              </a:defRPr>
            </a:lvl1pPr>
            <a:lvl2pPr marL="905759" indent="0">
              <a:buNone/>
              <a:defRPr sz="3962">
                <a:solidFill>
                  <a:schemeClr val="tx1">
                    <a:tint val="75000"/>
                  </a:schemeClr>
                </a:solidFill>
              </a:defRPr>
            </a:lvl2pPr>
            <a:lvl3pPr marL="1811518" indent="0">
              <a:buNone/>
              <a:defRPr sz="3566">
                <a:solidFill>
                  <a:schemeClr val="tx1">
                    <a:tint val="75000"/>
                  </a:schemeClr>
                </a:solidFill>
              </a:defRPr>
            </a:lvl3pPr>
            <a:lvl4pPr marL="2717277" indent="0">
              <a:buNone/>
              <a:defRPr sz="3170">
                <a:solidFill>
                  <a:schemeClr val="tx1">
                    <a:tint val="75000"/>
                  </a:schemeClr>
                </a:solidFill>
              </a:defRPr>
            </a:lvl4pPr>
            <a:lvl5pPr marL="3623036" indent="0">
              <a:buNone/>
              <a:defRPr sz="3170">
                <a:solidFill>
                  <a:schemeClr val="tx1">
                    <a:tint val="75000"/>
                  </a:schemeClr>
                </a:solidFill>
              </a:defRPr>
            </a:lvl5pPr>
            <a:lvl6pPr marL="4528795" indent="0">
              <a:buNone/>
              <a:defRPr sz="3170">
                <a:solidFill>
                  <a:schemeClr val="tx1">
                    <a:tint val="75000"/>
                  </a:schemeClr>
                </a:solidFill>
              </a:defRPr>
            </a:lvl6pPr>
            <a:lvl7pPr marL="5434554" indent="0">
              <a:buNone/>
              <a:defRPr sz="3170">
                <a:solidFill>
                  <a:schemeClr val="tx1">
                    <a:tint val="75000"/>
                  </a:schemeClr>
                </a:solidFill>
              </a:defRPr>
            </a:lvl7pPr>
            <a:lvl8pPr marL="6340312" indent="0">
              <a:buNone/>
              <a:defRPr sz="3170">
                <a:solidFill>
                  <a:schemeClr val="tx1">
                    <a:tint val="75000"/>
                  </a:schemeClr>
                </a:solidFill>
              </a:defRPr>
            </a:lvl8pPr>
            <a:lvl9pPr marL="7246071" indent="0">
              <a:buNone/>
              <a:defRPr sz="317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13DDE-18AD-4FC9-8502-09D016D5FF0B}" type="datetimeFigureOut">
              <a:rPr lang="es-ES" smtClean="0"/>
              <a:t>10/04/2023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D9278-500F-413A-8CBB-4FADF3DD79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16698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60574" y="3651250"/>
            <a:ext cx="10265371" cy="870267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227868" y="3651250"/>
            <a:ext cx="10265371" cy="870267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13DDE-18AD-4FC9-8502-09D016D5FF0B}" type="datetimeFigureOut">
              <a:rPr lang="es-ES" smtClean="0"/>
              <a:t>10/04/2023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D9278-500F-413A-8CBB-4FADF3DD79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5216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721" y="730251"/>
            <a:ext cx="20832664" cy="2651126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722" y="3362326"/>
            <a:ext cx="10218194" cy="1647824"/>
          </a:xfrm>
        </p:spPr>
        <p:txBody>
          <a:bodyPr anchor="b"/>
          <a:lstStyle>
            <a:lvl1pPr marL="0" indent="0">
              <a:buNone/>
              <a:defRPr sz="4755" b="1"/>
            </a:lvl1pPr>
            <a:lvl2pPr marL="905759" indent="0">
              <a:buNone/>
              <a:defRPr sz="3962" b="1"/>
            </a:lvl2pPr>
            <a:lvl3pPr marL="1811518" indent="0">
              <a:buNone/>
              <a:defRPr sz="3566" b="1"/>
            </a:lvl3pPr>
            <a:lvl4pPr marL="2717277" indent="0">
              <a:buNone/>
              <a:defRPr sz="3170" b="1"/>
            </a:lvl4pPr>
            <a:lvl5pPr marL="3623036" indent="0">
              <a:buNone/>
              <a:defRPr sz="3170" b="1"/>
            </a:lvl5pPr>
            <a:lvl6pPr marL="4528795" indent="0">
              <a:buNone/>
              <a:defRPr sz="3170" b="1"/>
            </a:lvl6pPr>
            <a:lvl7pPr marL="5434554" indent="0">
              <a:buNone/>
              <a:defRPr sz="3170" b="1"/>
            </a:lvl7pPr>
            <a:lvl8pPr marL="6340312" indent="0">
              <a:buNone/>
              <a:defRPr sz="3170" b="1"/>
            </a:lvl8pPr>
            <a:lvl9pPr marL="7246071" indent="0">
              <a:buNone/>
              <a:defRPr sz="317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3722" y="5010150"/>
            <a:ext cx="10218194" cy="736917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227868" y="3362326"/>
            <a:ext cx="10268517" cy="1647824"/>
          </a:xfrm>
        </p:spPr>
        <p:txBody>
          <a:bodyPr anchor="b"/>
          <a:lstStyle>
            <a:lvl1pPr marL="0" indent="0">
              <a:buNone/>
              <a:defRPr sz="4755" b="1"/>
            </a:lvl1pPr>
            <a:lvl2pPr marL="905759" indent="0">
              <a:buNone/>
              <a:defRPr sz="3962" b="1"/>
            </a:lvl2pPr>
            <a:lvl3pPr marL="1811518" indent="0">
              <a:buNone/>
              <a:defRPr sz="3566" b="1"/>
            </a:lvl3pPr>
            <a:lvl4pPr marL="2717277" indent="0">
              <a:buNone/>
              <a:defRPr sz="3170" b="1"/>
            </a:lvl4pPr>
            <a:lvl5pPr marL="3623036" indent="0">
              <a:buNone/>
              <a:defRPr sz="3170" b="1"/>
            </a:lvl5pPr>
            <a:lvl6pPr marL="4528795" indent="0">
              <a:buNone/>
              <a:defRPr sz="3170" b="1"/>
            </a:lvl6pPr>
            <a:lvl7pPr marL="5434554" indent="0">
              <a:buNone/>
              <a:defRPr sz="3170" b="1"/>
            </a:lvl7pPr>
            <a:lvl8pPr marL="6340312" indent="0">
              <a:buNone/>
              <a:defRPr sz="3170" b="1"/>
            </a:lvl8pPr>
            <a:lvl9pPr marL="7246071" indent="0">
              <a:buNone/>
              <a:defRPr sz="317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227868" y="5010150"/>
            <a:ext cx="10268517" cy="736917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13DDE-18AD-4FC9-8502-09D016D5FF0B}" type="datetimeFigureOut">
              <a:rPr lang="es-ES" smtClean="0"/>
              <a:t>10/04/2023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D9278-500F-413A-8CBB-4FADF3DD79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76716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13DDE-18AD-4FC9-8502-09D016D5FF0B}" type="datetimeFigureOut">
              <a:rPr lang="es-ES" smtClean="0"/>
              <a:t>10/04/2023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D9278-500F-413A-8CBB-4FADF3DD79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2146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13DDE-18AD-4FC9-8502-09D016D5FF0B}" type="datetimeFigureOut">
              <a:rPr lang="es-ES" smtClean="0"/>
              <a:t>10/04/2023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D9278-500F-413A-8CBB-4FADF3DD79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0406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722" y="914400"/>
            <a:ext cx="7790233" cy="3200400"/>
          </a:xfrm>
        </p:spPr>
        <p:txBody>
          <a:bodyPr anchor="b"/>
          <a:lstStyle>
            <a:lvl1pPr>
              <a:defRPr sz="634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68516" y="1974851"/>
            <a:ext cx="12227868" cy="9747250"/>
          </a:xfrm>
        </p:spPr>
        <p:txBody>
          <a:bodyPr/>
          <a:lstStyle>
            <a:lvl1pPr>
              <a:defRPr sz="6340"/>
            </a:lvl1pPr>
            <a:lvl2pPr>
              <a:defRPr sz="5547"/>
            </a:lvl2pPr>
            <a:lvl3pPr>
              <a:defRPr sz="4755"/>
            </a:lvl3pPr>
            <a:lvl4pPr>
              <a:defRPr sz="3962"/>
            </a:lvl4pPr>
            <a:lvl5pPr>
              <a:defRPr sz="3962"/>
            </a:lvl5pPr>
            <a:lvl6pPr>
              <a:defRPr sz="3962"/>
            </a:lvl6pPr>
            <a:lvl7pPr>
              <a:defRPr sz="3962"/>
            </a:lvl7pPr>
            <a:lvl8pPr>
              <a:defRPr sz="3962"/>
            </a:lvl8pPr>
            <a:lvl9pPr>
              <a:defRPr sz="3962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63722" y="4114800"/>
            <a:ext cx="7790233" cy="7623176"/>
          </a:xfrm>
        </p:spPr>
        <p:txBody>
          <a:bodyPr/>
          <a:lstStyle>
            <a:lvl1pPr marL="0" indent="0">
              <a:buNone/>
              <a:defRPr sz="3170"/>
            </a:lvl1pPr>
            <a:lvl2pPr marL="905759" indent="0">
              <a:buNone/>
              <a:defRPr sz="2774"/>
            </a:lvl2pPr>
            <a:lvl3pPr marL="1811518" indent="0">
              <a:buNone/>
              <a:defRPr sz="2377"/>
            </a:lvl3pPr>
            <a:lvl4pPr marL="2717277" indent="0">
              <a:buNone/>
              <a:defRPr sz="1981"/>
            </a:lvl4pPr>
            <a:lvl5pPr marL="3623036" indent="0">
              <a:buNone/>
              <a:defRPr sz="1981"/>
            </a:lvl5pPr>
            <a:lvl6pPr marL="4528795" indent="0">
              <a:buNone/>
              <a:defRPr sz="1981"/>
            </a:lvl6pPr>
            <a:lvl7pPr marL="5434554" indent="0">
              <a:buNone/>
              <a:defRPr sz="1981"/>
            </a:lvl7pPr>
            <a:lvl8pPr marL="6340312" indent="0">
              <a:buNone/>
              <a:defRPr sz="1981"/>
            </a:lvl8pPr>
            <a:lvl9pPr marL="7246071" indent="0">
              <a:buNone/>
              <a:defRPr sz="198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13DDE-18AD-4FC9-8502-09D016D5FF0B}" type="datetimeFigureOut">
              <a:rPr lang="es-ES" smtClean="0"/>
              <a:t>10/04/2023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D9278-500F-413A-8CBB-4FADF3DD79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8821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722" y="914400"/>
            <a:ext cx="7790233" cy="3200400"/>
          </a:xfrm>
        </p:spPr>
        <p:txBody>
          <a:bodyPr anchor="b"/>
          <a:lstStyle>
            <a:lvl1pPr>
              <a:defRPr sz="634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8516" y="1974851"/>
            <a:ext cx="12227868" cy="9747250"/>
          </a:xfrm>
        </p:spPr>
        <p:txBody>
          <a:bodyPr anchor="t"/>
          <a:lstStyle>
            <a:lvl1pPr marL="0" indent="0">
              <a:buNone/>
              <a:defRPr sz="6340"/>
            </a:lvl1pPr>
            <a:lvl2pPr marL="905759" indent="0">
              <a:buNone/>
              <a:defRPr sz="5547"/>
            </a:lvl2pPr>
            <a:lvl3pPr marL="1811518" indent="0">
              <a:buNone/>
              <a:defRPr sz="4755"/>
            </a:lvl3pPr>
            <a:lvl4pPr marL="2717277" indent="0">
              <a:buNone/>
              <a:defRPr sz="3962"/>
            </a:lvl4pPr>
            <a:lvl5pPr marL="3623036" indent="0">
              <a:buNone/>
              <a:defRPr sz="3962"/>
            </a:lvl5pPr>
            <a:lvl6pPr marL="4528795" indent="0">
              <a:buNone/>
              <a:defRPr sz="3962"/>
            </a:lvl6pPr>
            <a:lvl7pPr marL="5434554" indent="0">
              <a:buNone/>
              <a:defRPr sz="3962"/>
            </a:lvl7pPr>
            <a:lvl8pPr marL="6340312" indent="0">
              <a:buNone/>
              <a:defRPr sz="3962"/>
            </a:lvl8pPr>
            <a:lvl9pPr marL="7246071" indent="0">
              <a:buNone/>
              <a:defRPr sz="3962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63722" y="4114800"/>
            <a:ext cx="7790233" cy="7623176"/>
          </a:xfrm>
        </p:spPr>
        <p:txBody>
          <a:bodyPr/>
          <a:lstStyle>
            <a:lvl1pPr marL="0" indent="0">
              <a:buNone/>
              <a:defRPr sz="3170"/>
            </a:lvl1pPr>
            <a:lvl2pPr marL="905759" indent="0">
              <a:buNone/>
              <a:defRPr sz="2774"/>
            </a:lvl2pPr>
            <a:lvl3pPr marL="1811518" indent="0">
              <a:buNone/>
              <a:defRPr sz="2377"/>
            </a:lvl3pPr>
            <a:lvl4pPr marL="2717277" indent="0">
              <a:buNone/>
              <a:defRPr sz="1981"/>
            </a:lvl4pPr>
            <a:lvl5pPr marL="3623036" indent="0">
              <a:buNone/>
              <a:defRPr sz="1981"/>
            </a:lvl5pPr>
            <a:lvl6pPr marL="4528795" indent="0">
              <a:buNone/>
              <a:defRPr sz="1981"/>
            </a:lvl6pPr>
            <a:lvl7pPr marL="5434554" indent="0">
              <a:buNone/>
              <a:defRPr sz="1981"/>
            </a:lvl7pPr>
            <a:lvl8pPr marL="6340312" indent="0">
              <a:buNone/>
              <a:defRPr sz="1981"/>
            </a:lvl8pPr>
            <a:lvl9pPr marL="7246071" indent="0">
              <a:buNone/>
              <a:defRPr sz="198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13DDE-18AD-4FC9-8502-09D016D5FF0B}" type="datetimeFigureOut">
              <a:rPr lang="es-ES" smtClean="0"/>
              <a:t>10/04/2023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D9278-500F-413A-8CBB-4FADF3DD79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0845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13DDE-18AD-4FC9-8502-09D016D5FF0B}" type="datetimeFigureOut">
              <a:rPr lang="es-ES" smtClean="0"/>
              <a:t>10/04/2023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D9278-500F-413A-8CBB-4FADF3DD79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701620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285072" y="730250"/>
            <a:ext cx="5208166" cy="11623676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60575" y="730250"/>
            <a:ext cx="15322575" cy="11623676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13DDE-18AD-4FC9-8502-09D016D5FF0B}" type="datetimeFigureOut">
              <a:rPr lang="es-ES" smtClean="0"/>
              <a:t>10/04/2023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D9278-500F-413A-8CBB-4FADF3DD79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595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60575" y="730251"/>
            <a:ext cx="20832664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0575" y="3651250"/>
            <a:ext cx="20832664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60575" y="12712701"/>
            <a:ext cx="5434608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7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E13DDE-18AD-4FC9-8502-09D016D5FF0B}" type="datetimeFigureOut">
              <a:rPr lang="es-ES" smtClean="0"/>
              <a:t>10/04/2023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00951" y="12712701"/>
            <a:ext cx="8151912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7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058630" y="12712701"/>
            <a:ext cx="5434608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7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2D9278-500F-413A-8CBB-4FADF3DD79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2603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1811518" rtl="0" eaLnBrk="1" latinLnBrk="0" hangingPunct="1">
        <a:lnSpc>
          <a:spcPct val="90000"/>
        </a:lnSpc>
        <a:spcBef>
          <a:spcPct val="0"/>
        </a:spcBef>
        <a:buNone/>
        <a:defRPr sz="871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2879" indent="-452879" algn="l" defTabSz="1811518" rtl="0" eaLnBrk="1" latinLnBrk="0" hangingPunct="1">
        <a:lnSpc>
          <a:spcPct val="90000"/>
        </a:lnSpc>
        <a:spcBef>
          <a:spcPts val="1981"/>
        </a:spcBef>
        <a:buFont typeface="Arial" panose="020B0604020202020204" pitchFamily="34" charset="0"/>
        <a:buChar char="•"/>
        <a:defRPr sz="5547" kern="1200">
          <a:solidFill>
            <a:schemeClr val="tx1"/>
          </a:solidFill>
          <a:latin typeface="+mn-lt"/>
          <a:ea typeface="+mn-ea"/>
          <a:cs typeface="+mn-cs"/>
        </a:defRPr>
      </a:lvl1pPr>
      <a:lvl2pPr marL="1358638" indent="-452879" algn="l" defTabSz="1811518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4755" kern="1200">
          <a:solidFill>
            <a:schemeClr val="tx1"/>
          </a:solidFill>
          <a:latin typeface="+mn-lt"/>
          <a:ea typeface="+mn-ea"/>
          <a:cs typeface="+mn-cs"/>
        </a:defRPr>
      </a:lvl2pPr>
      <a:lvl3pPr marL="2264397" indent="-452879" algn="l" defTabSz="1811518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962" kern="1200">
          <a:solidFill>
            <a:schemeClr val="tx1"/>
          </a:solidFill>
          <a:latin typeface="+mn-lt"/>
          <a:ea typeface="+mn-ea"/>
          <a:cs typeface="+mn-cs"/>
        </a:defRPr>
      </a:lvl3pPr>
      <a:lvl4pPr marL="3170156" indent="-452879" algn="l" defTabSz="1811518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566" kern="1200">
          <a:solidFill>
            <a:schemeClr val="tx1"/>
          </a:solidFill>
          <a:latin typeface="+mn-lt"/>
          <a:ea typeface="+mn-ea"/>
          <a:cs typeface="+mn-cs"/>
        </a:defRPr>
      </a:lvl4pPr>
      <a:lvl5pPr marL="4075915" indent="-452879" algn="l" defTabSz="1811518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566" kern="1200">
          <a:solidFill>
            <a:schemeClr val="tx1"/>
          </a:solidFill>
          <a:latin typeface="+mn-lt"/>
          <a:ea typeface="+mn-ea"/>
          <a:cs typeface="+mn-cs"/>
        </a:defRPr>
      </a:lvl5pPr>
      <a:lvl6pPr marL="4981674" indent="-452879" algn="l" defTabSz="1811518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566" kern="1200">
          <a:solidFill>
            <a:schemeClr val="tx1"/>
          </a:solidFill>
          <a:latin typeface="+mn-lt"/>
          <a:ea typeface="+mn-ea"/>
          <a:cs typeface="+mn-cs"/>
        </a:defRPr>
      </a:lvl6pPr>
      <a:lvl7pPr marL="5887433" indent="-452879" algn="l" defTabSz="1811518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566" kern="1200">
          <a:solidFill>
            <a:schemeClr val="tx1"/>
          </a:solidFill>
          <a:latin typeface="+mn-lt"/>
          <a:ea typeface="+mn-ea"/>
          <a:cs typeface="+mn-cs"/>
        </a:defRPr>
      </a:lvl7pPr>
      <a:lvl8pPr marL="6793192" indent="-452879" algn="l" defTabSz="1811518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566" kern="1200">
          <a:solidFill>
            <a:schemeClr val="tx1"/>
          </a:solidFill>
          <a:latin typeface="+mn-lt"/>
          <a:ea typeface="+mn-ea"/>
          <a:cs typeface="+mn-cs"/>
        </a:defRPr>
      </a:lvl8pPr>
      <a:lvl9pPr marL="7698951" indent="-452879" algn="l" defTabSz="1811518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56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11518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1pPr>
      <a:lvl2pPr marL="905759" algn="l" defTabSz="1811518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2pPr>
      <a:lvl3pPr marL="1811518" algn="l" defTabSz="1811518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3pPr>
      <a:lvl4pPr marL="2717277" algn="l" defTabSz="1811518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4pPr>
      <a:lvl5pPr marL="3623036" algn="l" defTabSz="1811518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5pPr>
      <a:lvl6pPr marL="4528795" algn="l" defTabSz="1811518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6pPr>
      <a:lvl7pPr marL="5434554" algn="l" defTabSz="1811518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7pPr>
      <a:lvl8pPr marL="6340312" algn="l" defTabSz="1811518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8pPr>
      <a:lvl9pPr marL="7246071" algn="l" defTabSz="1811518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660768" y="663865"/>
            <a:ext cx="12328402" cy="127727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6000" b="1" dirty="0"/>
              <a:t>Capítulo 17 </a:t>
            </a:r>
            <a:r>
              <a:rPr lang="es-ES" sz="6000" b="1" dirty="0" smtClean="0"/>
              <a:t>Protocolo IEC 61850 utilizado en Comunicación </a:t>
            </a:r>
            <a:r>
              <a:rPr lang="es-ES" sz="6000" b="1" dirty="0"/>
              <a:t>de Relés de Protección</a:t>
            </a:r>
          </a:p>
          <a:p>
            <a:pPr algn="just"/>
            <a:r>
              <a:rPr lang="es-ES" sz="2800" b="1" dirty="0"/>
              <a:t>17.1 </a:t>
            </a:r>
            <a:r>
              <a:rPr lang="es-ES" sz="2800" b="1" dirty="0" smtClean="0"/>
              <a:t>INTRODUCCIÓN</a:t>
            </a:r>
          </a:p>
          <a:p>
            <a:pPr algn="just"/>
            <a:endParaRPr lang="es-ES" sz="2800" b="1" dirty="0"/>
          </a:p>
          <a:p>
            <a:pPr algn="just"/>
            <a:r>
              <a:rPr lang="es-ES" sz="2800" dirty="0"/>
              <a:t>En 2005, se introdujo una </a:t>
            </a:r>
            <a:r>
              <a:rPr lang="es-ES" sz="2800" dirty="0" smtClean="0"/>
              <a:t>nueva norma, IEC </a:t>
            </a:r>
            <a:r>
              <a:rPr lang="es-ES" sz="2800" dirty="0"/>
              <a:t>61850</a:t>
            </a:r>
            <a:r>
              <a:rPr lang="es-ES" sz="2800" dirty="0" smtClean="0"/>
              <a:t>, que definía </a:t>
            </a:r>
            <a:r>
              <a:rPr lang="es-ES" sz="2800" dirty="0"/>
              <a:t>protocolos de comunicación para dispositivos </a:t>
            </a:r>
            <a:r>
              <a:rPr lang="es-ES" sz="2800" dirty="0" smtClean="0"/>
              <a:t>electrónicos </a:t>
            </a:r>
            <a:r>
              <a:rPr lang="es-ES" sz="2800" dirty="0"/>
              <a:t>inteligentes (IED) en subestaciones eléctricas. Se </a:t>
            </a:r>
            <a:r>
              <a:rPr lang="es-ES" sz="2800" dirty="0" smtClean="0"/>
              <a:t>analiza cómo se </a:t>
            </a:r>
            <a:r>
              <a:rPr lang="es-ES" sz="2800" dirty="0"/>
              <a:t>deben diseñar</a:t>
            </a:r>
            <a:r>
              <a:rPr lang="es-ES" sz="2800" dirty="0" smtClean="0"/>
              <a:t>, construir, poner </a:t>
            </a:r>
            <a:r>
              <a:rPr lang="es-ES" sz="2800" dirty="0"/>
              <a:t>en servicio, </a:t>
            </a:r>
            <a:r>
              <a:rPr lang="es-ES" sz="2800" dirty="0" smtClean="0"/>
              <a:t>operar y mantener las comunicaciones de los componentes de </a:t>
            </a:r>
            <a:r>
              <a:rPr lang="es-ES" sz="2800" dirty="0"/>
              <a:t>los sistemas de potencia y las subestaciones.</a:t>
            </a:r>
          </a:p>
          <a:p>
            <a:pPr algn="just"/>
            <a:r>
              <a:rPr lang="es-ES" sz="2800" dirty="0"/>
              <a:t>La </a:t>
            </a:r>
            <a:r>
              <a:rPr lang="es-ES" sz="2800" dirty="0" smtClean="0"/>
              <a:t>misma tecnología se utiliza en los sistemas de transmisión </a:t>
            </a:r>
            <a:r>
              <a:rPr lang="es-ES" sz="2800" dirty="0"/>
              <a:t>y distribución. El sistema de automatización de </a:t>
            </a:r>
            <a:r>
              <a:rPr lang="es-ES" sz="2800" dirty="0" smtClean="0"/>
              <a:t>subestaciones (</a:t>
            </a:r>
            <a:r>
              <a:rPr lang="es-ES" sz="2800" dirty="0"/>
              <a:t>SAS</a:t>
            </a:r>
            <a:r>
              <a:rPr lang="es-ES" sz="2800" dirty="0" smtClean="0"/>
              <a:t>) se introdujo en 1980 en subestaciones de transmisión y distribución. Una vez que se introdujeron los IED en protección y </a:t>
            </a:r>
            <a:r>
              <a:rPr lang="es-ES" sz="2800" dirty="0"/>
              <a:t>control, </a:t>
            </a:r>
            <a:r>
              <a:rPr lang="es-ES" sz="2800" dirty="0" smtClean="0"/>
              <a:t>se utilizó la arquitectura de red </a:t>
            </a:r>
            <a:r>
              <a:rPr lang="es-ES" sz="2800" dirty="0"/>
              <a:t>de área local (LAN) para vincular los IED.</a:t>
            </a:r>
          </a:p>
          <a:p>
            <a:pPr algn="just"/>
            <a:r>
              <a:rPr lang="es-ES" sz="2800" dirty="0"/>
              <a:t>Sin embargo, la comunicación solo es posible entre los </a:t>
            </a:r>
            <a:r>
              <a:rPr lang="es-ES" sz="2800" dirty="0" smtClean="0"/>
              <a:t>dispositivos </a:t>
            </a:r>
            <a:r>
              <a:rPr lang="es-ES" sz="2800" dirty="0"/>
              <a:t>vinculados con el uso de </a:t>
            </a:r>
            <a:r>
              <a:rPr lang="es-ES" sz="2800" dirty="0" smtClean="0"/>
              <a:t>conversiones de protocolo</a:t>
            </a:r>
            <a:r>
              <a:rPr lang="es-ES" sz="2800" dirty="0"/>
              <a:t>. La velocidad de los protocolos IED limitaba la </a:t>
            </a:r>
            <a:r>
              <a:rPr lang="es-ES" sz="2800" dirty="0" smtClean="0"/>
              <a:t>funcionalidad </a:t>
            </a:r>
            <a:r>
              <a:rPr lang="es-ES" sz="2800" dirty="0"/>
              <a:t>y los servicios y variaba entre </a:t>
            </a:r>
            <a:r>
              <a:rPr lang="es-ES" sz="2800" dirty="0" smtClean="0"/>
              <a:t>los fabricantes</a:t>
            </a:r>
            <a:r>
              <a:rPr lang="es-ES" sz="2800" dirty="0"/>
              <a:t>. </a:t>
            </a:r>
          </a:p>
          <a:p>
            <a:pPr algn="just"/>
            <a:r>
              <a:rPr lang="es-ES" sz="2800" dirty="0" smtClean="0"/>
              <a:t>Una vez que se introdujo el protocolo </a:t>
            </a:r>
            <a:r>
              <a:rPr lang="es-ES" sz="2800" dirty="0"/>
              <a:t>IEC 61850 </a:t>
            </a:r>
            <a:r>
              <a:rPr lang="es-ES" sz="2800" dirty="0" smtClean="0"/>
              <a:t>para redes y </a:t>
            </a:r>
            <a:r>
              <a:rPr lang="es-ES" sz="2800" dirty="0"/>
              <a:t>sistemas de comunicación en subestaciones, permitió la </a:t>
            </a:r>
            <a:r>
              <a:rPr lang="es-ES" sz="2800" dirty="0" smtClean="0"/>
              <a:t>comunicación </a:t>
            </a:r>
            <a:r>
              <a:rPr lang="es-ES" sz="2800" dirty="0"/>
              <a:t>estandarizada de alta </a:t>
            </a:r>
            <a:r>
              <a:rPr lang="es-ES" sz="2800" dirty="0" smtClean="0"/>
              <a:t>velocidad entre IED de diferentes fabricantes que utilizan el </a:t>
            </a:r>
            <a:r>
              <a:rPr lang="es-ES" sz="2800" dirty="0"/>
              <a:t>protocolo</a:t>
            </a:r>
            <a:r>
              <a:rPr lang="es-ES" sz="2800" dirty="0" smtClean="0"/>
              <a:t>. Esto significó que las empresas podrían reducir el </a:t>
            </a:r>
            <a:r>
              <a:rPr lang="es-ES" sz="2800" dirty="0"/>
              <a:t>uso de </a:t>
            </a:r>
            <a:r>
              <a:rPr lang="es-ES" sz="2800" dirty="0" smtClean="0"/>
              <a:t>costosos dispositivos independientes </a:t>
            </a:r>
            <a:r>
              <a:rPr lang="es-ES" sz="2800" dirty="0"/>
              <a:t>y cableados </a:t>
            </a:r>
            <a:r>
              <a:rPr lang="es-ES" sz="2800" dirty="0" smtClean="0"/>
              <a:t>reales de cobre </a:t>
            </a:r>
            <a:r>
              <a:rPr lang="es-ES" sz="2800" dirty="0"/>
              <a:t>complejos, y convertirlo a un nuevo </a:t>
            </a:r>
            <a:r>
              <a:rPr lang="es-ES" sz="2800" dirty="0" smtClean="0"/>
              <a:t>protocolo que permite a los ingenieros usar completamente las funciones de </a:t>
            </a:r>
            <a:r>
              <a:rPr lang="es-ES" sz="2800" dirty="0"/>
              <a:t>los IED en la protección y control de subestaciones.</a:t>
            </a:r>
          </a:p>
          <a:p>
            <a:pPr algn="just"/>
            <a:r>
              <a:rPr lang="es-ES" sz="2800" dirty="0"/>
              <a:t>La Tabla 17.1 muestra una </a:t>
            </a:r>
            <a:r>
              <a:rPr lang="es-ES" sz="2800" dirty="0" smtClean="0"/>
              <a:t>lista de </a:t>
            </a:r>
            <a:r>
              <a:rPr lang="es-ES" sz="2800" dirty="0"/>
              <a:t>abreviaturas comunes </a:t>
            </a:r>
            <a:r>
              <a:rPr lang="es-ES" sz="2800" dirty="0" smtClean="0"/>
              <a:t>utilizadas </a:t>
            </a:r>
            <a:r>
              <a:rPr lang="es-ES" sz="2800" dirty="0"/>
              <a:t>en este campo</a:t>
            </a:r>
            <a:r>
              <a:rPr lang="es-ES" sz="2800" dirty="0" smtClean="0"/>
              <a:t>.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08370" y="663865"/>
            <a:ext cx="9144000" cy="12772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721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566982" y="10018881"/>
            <a:ext cx="23024123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 smtClean="0"/>
              <a:t>17.2 </a:t>
            </a:r>
            <a:r>
              <a:rPr lang="es-ES" sz="2800" b="1" dirty="0"/>
              <a:t>IEC </a:t>
            </a:r>
            <a:r>
              <a:rPr lang="es-ES" sz="2800" b="1" dirty="0" smtClean="0"/>
              <a:t>61850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 smtClean="0"/>
              <a:t>El uso </a:t>
            </a:r>
            <a:r>
              <a:rPr lang="es-ES" sz="2800" dirty="0"/>
              <a:t>de </a:t>
            </a:r>
            <a:r>
              <a:rPr lang="es-ES" sz="2800" dirty="0" smtClean="0"/>
              <a:t>la IEC 61850 </a:t>
            </a:r>
            <a:r>
              <a:rPr lang="es-ES" sz="2800" dirty="0"/>
              <a:t>es para ayudar a estandarizar la </a:t>
            </a:r>
            <a:r>
              <a:rPr lang="es-ES" sz="2800" dirty="0" smtClean="0"/>
              <a:t>comunicación dentro de las </a:t>
            </a:r>
            <a:r>
              <a:rPr lang="es-ES" sz="2800" dirty="0"/>
              <a:t>subestaciones </a:t>
            </a:r>
            <a:r>
              <a:rPr lang="es-ES" sz="2800" dirty="0" smtClean="0"/>
              <a:t>con bajos </a:t>
            </a:r>
            <a:r>
              <a:rPr lang="es-ES" sz="2800" dirty="0"/>
              <a:t>costos </a:t>
            </a:r>
            <a:r>
              <a:rPr lang="es-ES" sz="2800" dirty="0" smtClean="0"/>
              <a:t>y </a:t>
            </a:r>
            <a:r>
              <a:rPr lang="es-ES" sz="2800" dirty="0"/>
              <a:t>mayor flexibilidad para todas las funciones entre </a:t>
            </a:r>
            <a:r>
              <a:rPr lang="es-ES" sz="2800" dirty="0" smtClean="0"/>
              <a:t>diferentes </a:t>
            </a:r>
            <a:r>
              <a:rPr lang="es-ES" sz="2800" dirty="0"/>
              <a:t>IED. Es una definición estructurada </a:t>
            </a:r>
            <a:r>
              <a:rPr lang="es-ES" sz="2800" dirty="0" smtClean="0"/>
              <a:t>de datos dentro </a:t>
            </a:r>
            <a:r>
              <a:rPr lang="es-ES" sz="2800" dirty="0"/>
              <a:t>de dispositivos a través de cualquier medio de </a:t>
            </a:r>
            <a:r>
              <a:rPr lang="es-ES" sz="2800" dirty="0" smtClean="0"/>
              <a:t>comunicación </a:t>
            </a:r>
            <a:r>
              <a:rPr lang="es-ES" sz="2800" dirty="0"/>
              <a:t>y protocolo utilizado.</a:t>
            </a:r>
          </a:p>
          <a:p>
            <a:pPr algn="just"/>
            <a:r>
              <a:rPr lang="es-ES" sz="2800" dirty="0" smtClean="0"/>
              <a:t>El uso </a:t>
            </a:r>
            <a:r>
              <a:rPr lang="es-ES" sz="2800" dirty="0"/>
              <a:t>de este estándar </a:t>
            </a:r>
            <a:r>
              <a:rPr lang="es-ES" sz="2800" dirty="0" smtClean="0"/>
              <a:t>reduce los </a:t>
            </a:r>
            <a:r>
              <a:rPr lang="es-ES" sz="2800" dirty="0"/>
              <a:t>costos de instalación y </a:t>
            </a:r>
            <a:r>
              <a:rPr lang="es-ES" sz="2800" dirty="0" smtClean="0"/>
              <a:t>mantenimiento </a:t>
            </a:r>
            <a:r>
              <a:rPr lang="es-ES" sz="2800" dirty="0"/>
              <a:t>al </a:t>
            </a:r>
            <a:r>
              <a:rPr lang="es-ES" sz="2800" dirty="0" smtClean="0"/>
              <a:t>reducir la configuración manual y los costos </a:t>
            </a:r>
            <a:r>
              <a:rPr lang="es-ES" sz="2800" dirty="0"/>
              <a:t>de cableado. </a:t>
            </a:r>
            <a:r>
              <a:rPr lang="es-ES" sz="2800" dirty="0" smtClean="0"/>
              <a:t>Hay más funciones disponibles en los IED </a:t>
            </a:r>
            <a:r>
              <a:rPr lang="es-ES" sz="2800" dirty="0"/>
              <a:t>que cumplen con este estándar, lo que brinda más </a:t>
            </a:r>
            <a:r>
              <a:rPr lang="es-ES" sz="2800" dirty="0" smtClean="0"/>
              <a:t>flexibilidad </a:t>
            </a:r>
            <a:r>
              <a:rPr lang="es-ES" sz="2800" dirty="0"/>
              <a:t>para intercambiar información </a:t>
            </a:r>
            <a:r>
              <a:rPr lang="es-ES" sz="2800" dirty="0" smtClean="0"/>
              <a:t>entre IED producidos por diferentes </a:t>
            </a:r>
            <a:r>
              <a:rPr lang="es-ES" sz="2800" dirty="0"/>
              <a:t>fabricantes. </a:t>
            </a:r>
            <a:r>
              <a:rPr lang="es-ES" sz="2800" dirty="0" smtClean="0"/>
              <a:t>En otras palabras, </a:t>
            </a:r>
            <a:r>
              <a:rPr lang="es-ES" sz="2800" dirty="0"/>
              <a:t>es </a:t>
            </a:r>
            <a:r>
              <a:rPr lang="es-ES" sz="2800" dirty="0" smtClean="0"/>
              <a:t>un </a:t>
            </a:r>
            <a:r>
              <a:rPr lang="es-ES" sz="2800" dirty="0"/>
              <a:t>lenguaje común </a:t>
            </a:r>
            <a:r>
              <a:rPr lang="es-ES" sz="2800" dirty="0" smtClean="0"/>
              <a:t>entre los dispositivos de control</a:t>
            </a:r>
            <a:r>
              <a:rPr lang="es-ES" sz="2800" dirty="0"/>
              <a:t>, </a:t>
            </a:r>
            <a:r>
              <a:rPr lang="es-ES" sz="2800" dirty="0" smtClean="0"/>
              <a:t>protección </a:t>
            </a:r>
            <a:r>
              <a:rPr lang="es-ES" sz="2800" dirty="0"/>
              <a:t>y monitoreo</a:t>
            </a:r>
            <a:r>
              <a:rPr lang="es-ES" sz="2800" dirty="0" smtClean="0"/>
              <a:t>.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81" y="314325"/>
            <a:ext cx="9350741" cy="9704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130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449752" y="616974"/>
            <a:ext cx="23024123" cy="134498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 smtClean="0"/>
              <a:t>17.2 </a:t>
            </a:r>
            <a:r>
              <a:rPr lang="es-ES" sz="2800" b="1" dirty="0"/>
              <a:t>IEC </a:t>
            </a:r>
            <a:r>
              <a:rPr lang="es-ES" sz="2800" b="1" dirty="0" smtClean="0"/>
              <a:t>61850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 smtClean="0"/>
              <a:t>El uso </a:t>
            </a:r>
            <a:r>
              <a:rPr lang="es-ES" sz="2800" dirty="0"/>
              <a:t>de </a:t>
            </a:r>
            <a:r>
              <a:rPr lang="es-ES" sz="2800" dirty="0" smtClean="0"/>
              <a:t>la IEC 61850 </a:t>
            </a:r>
            <a:r>
              <a:rPr lang="es-ES" sz="2800" dirty="0"/>
              <a:t>es para ayudar a estandarizar la </a:t>
            </a:r>
            <a:r>
              <a:rPr lang="es-ES" sz="2800" dirty="0" smtClean="0"/>
              <a:t>comunicación dentro de las </a:t>
            </a:r>
            <a:r>
              <a:rPr lang="es-ES" sz="2800" dirty="0"/>
              <a:t>subestaciones </a:t>
            </a:r>
            <a:r>
              <a:rPr lang="es-ES" sz="2800" dirty="0" smtClean="0"/>
              <a:t>con bajos </a:t>
            </a:r>
            <a:r>
              <a:rPr lang="es-ES" sz="2800" dirty="0"/>
              <a:t>costos </a:t>
            </a:r>
            <a:r>
              <a:rPr lang="es-ES" sz="2800" dirty="0" smtClean="0"/>
              <a:t>y </a:t>
            </a:r>
            <a:r>
              <a:rPr lang="es-ES" sz="2800" dirty="0"/>
              <a:t>mayor flexibilidad para todas las funciones entre </a:t>
            </a:r>
            <a:r>
              <a:rPr lang="es-ES" sz="2800" dirty="0" smtClean="0"/>
              <a:t>diferentes </a:t>
            </a:r>
            <a:r>
              <a:rPr lang="es-ES" sz="2800" dirty="0"/>
              <a:t>IED. Es una definición estructurada </a:t>
            </a:r>
            <a:r>
              <a:rPr lang="es-ES" sz="2800" dirty="0" smtClean="0"/>
              <a:t>de datos dentro </a:t>
            </a:r>
            <a:r>
              <a:rPr lang="es-ES" sz="2800" dirty="0"/>
              <a:t>de dispositivos a través de cualquier medio de </a:t>
            </a:r>
            <a:r>
              <a:rPr lang="es-ES" sz="2800" dirty="0" smtClean="0"/>
              <a:t>comunicación </a:t>
            </a:r>
            <a:r>
              <a:rPr lang="es-ES" sz="2800" dirty="0"/>
              <a:t>y protocolo utilizado.</a:t>
            </a:r>
          </a:p>
          <a:p>
            <a:pPr algn="just"/>
            <a:r>
              <a:rPr lang="es-ES" sz="2800" dirty="0" smtClean="0"/>
              <a:t>El uso </a:t>
            </a:r>
            <a:r>
              <a:rPr lang="es-ES" sz="2800" dirty="0"/>
              <a:t>de este estándar </a:t>
            </a:r>
            <a:r>
              <a:rPr lang="es-ES" sz="2800" dirty="0" smtClean="0"/>
              <a:t>reduce los </a:t>
            </a:r>
            <a:r>
              <a:rPr lang="es-ES" sz="2800" dirty="0"/>
              <a:t>costos de instalación y </a:t>
            </a:r>
            <a:r>
              <a:rPr lang="es-ES" sz="2800" dirty="0" smtClean="0"/>
              <a:t>mantenimiento </a:t>
            </a:r>
            <a:r>
              <a:rPr lang="es-ES" sz="2800" dirty="0"/>
              <a:t>al </a:t>
            </a:r>
            <a:r>
              <a:rPr lang="es-ES" sz="2800" dirty="0" smtClean="0"/>
              <a:t>reducir la configuración manual y los costos </a:t>
            </a:r>
            <a:r>
              <a:rPr lang="es-ES" sz="2800" dirty="0"/>
              <a:t>de cableado. </a:t>
            </a:r>
            <a:r>
              <a:rPr lang="es-ES" sz="2800" dirty="0" smtClean="0"/>
              <a:t>Hay más funciones disponibles en los IED </a:t>
            </a:r>
            <a:r>
              <a:rPr lang="es-ES" sz="2800" dirty="0"/>
              <a:t>que cumplen con este estándar, lo que brinda más </a:t>
            </a:r>
            <a:r>
              <a:rPr lang="es-ES" sz="2800" dirty="0" smtClean="0"/>
              <a:t>flexibilidad </a:t>
            </a:r>
            <a:r>
              <a:rPr lang="es-ES" sz="2800" dirty="0"/>
              <a:t>para intercambiar información </a:t>
            </a:r>
            <a:r>
              <a:rPr lang="es-ES" sz="2800" dirty="0" smtClean="0"/>
              <a:t>entre IED producidos por diferentes </a:t>
            </a:r>
            <a:r>
              <a:rPr lang="es-ES" sz="2800" dirty="0"/>
              <a:t>fabricantes. </a:t>
            </a:r>
            <a:r>
              <a:rPr lang="es-ES" sz="2800" dirty="0" smtClean="0"/>
              <a:t>En otras palabras, </a:t>
            </a:r>
            <a:r>
              <a:rPr lang="es-ES" sz="2800" dirty="0"/>
              <a:t>es </a:t>
            </a:r>
            <a:r>
              <a:rPr lang="es-ES" sz="2800" dirty="0" smtClean="0"/>
              <a:t>un </a:t>
            </a:r>
            <a:r>
              <a:rPr lang="es-ES" sz="2800" dirty="0"/>
              <a:t>lenguaje común </a:t>
            </a:r>
            <a:r>
              <a:rPr lang="es-ES" sz="2800" dirty="0" smtClean="0"/>
              <a:t>entre los dispositivos de control</a:t>
            </a:r>
            <a:r>
              <a:rPr lang="es-ES" sz="2800" dirty="0"/>
              <a:t>, </a:t>
            </a:r>
            <a:r>
              <a:rPr lang="es-ES" sz="2800" dirty="0" smtClean="0"/>
              <a:t>protección </a:t>
            </a:r>
            <a:r>
              <a:rPr lang="es-ES" sz="2800" dirty="0"/>
              <a:t>y monitoreo</a:t>
            </a:r>
            <a:r>
              <a:rPr lang="es-ES" sz="2800" dirty="0" smtClean="0"/>
              <a:t>.</a:t>
            </a:r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r>
              <a:rPr lang="es-ES" sz="2800" b="1" dirty="0" smtClean="0"/>
              <a:t>17.2.1 Diseño </a:t>
            </a:r>
            <a:r>
              <a:rPr lang="es-ES" sz="2800" b="1" dirty="0"/>
              <a:t>y operación </a:t>
            </a:r>
            <a:r>
              <a:rPr lang="es-ES" sz="2800" b="1" dirty="0" smtClean="0"/>
              <a:t>funda</a:t>
            </a:r>
          </a:p>
          <a:p>
            <a:pPr algn="just"/>
            <a:r>
              <a:rPr lang="es-ES" sz="2800" b="1" dirty="0" smtClean="0"/>
              <a:t>mentales</a:t>
            </a:r>
          </a:p>
          <a:p>
            <a:pPr algn="just"/>
            <a:endParaRPr lang="es-ES" sz="2800" b="1" dirty="0"/>
          </a:p>
          <a:p>
            <a:pPr algn="just"/>
            <a:r>
              <a:rPr lang="es-ES" sz="2800" dirty="0" smtClean="0"/>
              <a:t>En IEC </a:t>
            </a:r>
            <a:r>
              <a:rPr lang="es-ES" sz="2800" dirty="0"/>
              <a:t>61850, </a:t>
            </a:r>
            <a:r>
              <a:rPr lang="es-ES" sz="2800" dirty="0" smtClean="0"/>
              <a:t>las funciones dentro de las subestaciones </a:t>
            </a:r>
            <a:r>
              <a:rPr lang="es-ES" sz="2800" dirty="0"/>
              <a:t>se </a:t>
            </a:r>
            <a:r>
              <a:rPr lang="es-ES" sz="2800" dirty="0" smtClean="0"/>
              <a:t>denominan </a:t>
            </a:r>
            <a:r>
              <a:rPr lang="es-ES" sz="2800" dirty="0"/>
              <a:t>de la siguiente manera:</a:t>
            </a:r>
          </a:p>
          <a:p>
            <a:pPr algn="just"/>
            <a:r>
              <a:rPr lang="es-ES" sz="2800" dirty="0" smtClean="0"/>
              <a:t>- “</a:t>
            </a:r>
            <a:r>
              <a:rPr lang="es-ES" sz="2800" dirty="0"/>
              <a:t>Nivel de estación” se refiere a la subestación en su </a:t>
            </a:r>
            <a:r>
              <a:rPr lang="es-ES" sz="2800" dirty="0" smtClean="0"/>
              <a:t>conjunto</a:t>
            </a:r>
            <a:r>
              <a:rPr lang="es-ES" sz="2800" dirty="0"/>
              <a:t>.</a:t>
            </a:r>
          </a:p>
          <a:p>
            <a:pPr algn="just"/>
            <a:r>
              <a:rPr lang="es-ES" sz="2800" dirty="0" smtClean="0"/>
              <a:t>- “</a:t>
            </a:r>
            <a:r>
              <a:rPr lang="es-ES" sz="2800" dirty="0"/>
              <a:t>Nivel de bahía” se refiere al alimentador, interruptor (CB) </a:t>
            </a:r>
            <a:r>
              <a:rPr lang="es-ES" sz="2800" dirty="0" smtClean="0"/>
              <a:t>u </a:t>
            </a:r>
            <a:r>
              <a:rPr lang="es-ES" sz="2800" dirty="0"/>
              <a:t>otros componentes de la subestación.</a:t>
            </a:r>
          </a:p>
          <a:p>
            <a:pPr marL="457200" indent="-457200" algn="just">
              <a:buFontTx/>
              <a:buChar char="-"/>
            </a:pPr>
            <a:r>
              <a:rPr lang="es-ES" sz="2800" dirty="0" smtClean="0"/>
              <a:t>El </a:t>
            </a:r>
            <a:r>
              <a:rPr lang="es-ES" sz="2800" dirty="0"/>
              <a:t>“nivel de proceso” se refiere al sistema </a:t>
            </a:r>
            <a:r>
              <a:rPr lang="es-ES" sz="2800" dirty="0" smtClean="0"/>
              <a:t>de potencia </a:t>
            </a:r>
            <a:r>
              <a:rPr lang="es-ES" sz="2800" dirty="0"/>
              <a:t>de </a:t>
            </a:r>
            <a:r>
              <a:rPr lang="es-ES" sz="2800" dirty="0" smtClean="0"/>
              <a:t>alta </a:t>
            </a:r>
            <a:r>
              <a:rPr lang="es-ES" sz="2800" dirty="0"/>
              <a:t>tensión o al equipo y sensores primarios</a:t>
            </a:r>
            <a:r>
              <a:rPr lang="es-ES" sz="2800" dirty="0" smtClean="0"/>
              <a:t>.</a:t>
            </a:r>
          </a:p>
          <a:p>
            <a:pPr algn="just"/>
            <a:endParaRPr lang="es-ES" sz="2800" dirty="0" smtClean="0"/>
          </a:p>
          <a:p>
            <a:pPr algn="just"/>
            <a:r>
              <a:rPr lang="es-ES" sz="2800" dirty="0" smtClean="0"/>
              <a:t>Esta </a:t>
            </a:r>
            <a:r>
              <a:rPr lang="es-ES" sz="2800" dirty="0"/>
              <a:t>jerarquía se muestra en la Figura 17.1.</a:t>
            </a:r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ctr"/>
            <a:r>
              <a:rPr lang="es-ES" sz="2800" b="1" dirty="0"/>
              <a:t>FIGURA 17.1 Funciones dentro de subestaciones </a:t>
            </a:r>
            <a:r>
              <a:rPr lang="es-ES" sz="2800" b="1" dirty="0" smtClean="0"/>
              <a:t>como se </a:t>
            </a:r>
            <a:r>
              <a:rPr lang="es-ES" sz="2800" b="1" dirty="0"/>
              <a:t>refleja en IEC 61850.</a:t>
            </a:r>
          </a:p>
          <a:p>
            <a:pPr marL="457200" indent="-457200" algn="just">
              <a:buFontTx/>
              <a:buChar char="-"/>
            </a:pPr>
            <a:endParaRPr lang="es-ES" sz="2800" dirty="0" smtClean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1292" y="8512785"/>
            <a:ext cx="7104185" cy="3608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009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660767" y="663865"/>
            <a:ext cx="23024123" cy="10433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 smtClean="0"/>
              <a:t>17.2.1.1 </a:t>
            </a:r>
            <a:r>
              <a:rPr lang="es-ES" sz="2800" b="1" dirty="0"/>
              <a:t>Nodos lógicos y </a:t>
            </a:r>
            <a:r>
              <a:rPr lang="es-ES" sz="2800" b="1" dirty="0" smtClean="0"/>
              <a:t>servicios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Los datos estándar </a:t>
            </a:r>
            <a:r>
              <a:rPr lang="es-ES" sz="2800" dirty="0" smtClean="0"/>
              <a:t>constan de </a:t>
            </a:r>
            <a:r>
              <a:rPr lang="es-ES" sz="2800" dirty="0"/>
              <a:t>diferentes </a:t>
            </a:r>
            <a:r>
              <a:rPr lang="es-ES" sz="2800" dirty="0" smtClean="0"/>
              <a:t>nodos lógicos; el acceso </a:t>
            </a:r>
            <a:r>
              <a:rPr lang="es-ES" sz="2800" dirty="0"/>
              <a:t>a estos datos se denomina método de servicio</a:t>
            </a:r>
            <a:r>
              <a:rPr lang="es-ES" sz="2800" dirty="0" smtClean="0"/>
              <a:t>. Hay nodos lógicos para el control automático, cuyos nombres comienzan </a:t>
            </a:r>
            <a:r>
              <a:rPr lang="es-ES" sz="2800" dirty="0"/>
              <a:t>con la letra "A". También hay nodos lógicos para </a:t>
            </a:r>
            <a:r>
              <a:rPr lang="es-ES" sz="2800" dirty="0" smtClean="0"/>
              <a:t>medición </a:t>
            </a:r>
            <a:r>
              <a:rPr lang="es-ES" sz="2800" dirty="0"/>
              <a:t>y medición, cuyos nombres comienzan con la letra </a:t>
            </a:r>
            <a:r>
              <a:rPr lang="es-ES" sz="2800" dirty="0" smtClean="0"/>
              <a:t>"</a:t>
            </a:r>
            <a:r>
              <a:rPr lang="es-ES" sz="2800" dirty="0"/>
              <a:t>M". Asimismo, existen nodos lógicos para control de </a:t>
            </a:r>
            <a:r>
              <a:rPr lang="es-ES" sz="2800" dirty="0" smtClean="0"/>
              <a:t>supervisión </a:t>
            </a:r>
            <a:r>
              <a:rPr lang="es-ES" sz="2800" dirty="0"/>
              <a:t>(C), funciones genéricas (G), interfaz/archivo (I), </a:t>
            </a:r>
            <a:r>
              <a:rPr lang="es-ES" sz="2800" dirty="0" smtClean="0"/>
              <a:t>nodos </a:t>
            </a:r>
            <a:r>
              <a:rPr lang="es-ES" sz="2800" dirty="0"/>
              <a:t>lógicos del </a:t>
            </a:r>
            <a:r>
              <a:rPr lang="es-ES" sz="2800" dirty="0" smtClean="0"/>
              <a:t>sistema (</a:t>
            </a:r>
            <a:r>
              <a:rPr lang="es-ES" sz="2800" dirty="0"/>
              <a:t>L</a:t>
            </a:r>
            <a:r>
              <a:rPr lang="es-ES" sz="2800" dirty="0" smtClean="0"/>
              <a:t>), protección (</a:t>
            </a:r>
            <a:r>
              <a:rPr lang="es-ES" sz="2800" dirty="0"/>
              <a:t>P</a:t>
            </a:r>
            <a:r>
              <a:rPr lang="es-ES" sz="2800" dirty="0" smtClean="0"/>
              <a:t>), relacionados con </a:t>
            </a:r>
            <a:r>
              <a:rPr lang="es-ES" sz="2800" dirty="0"/>
              <a:t>la protección (R</a:t>
            </a:r>
            <a:r>
              <a:rPr lang="es-ES" sz="2800" dirty="0" smtClean="0"/>
              <a:t>), sensores (</a:t>
            </a:r>
            <a:r>
              <a:rPr lang="es-ES" sz="2800" dirty="0"/>
              <a:t>S</a:t>
            </a:r>
            <a:r>
              <a:rPr lang="es-ES" sz="2800" dirty="0" smtClean="0"/>
              <a:t>), transformadores de medida (</a:t>
            </a:r>
            <a:r>
              <a:rPr lang="es-ES" sz="2800" dirty="0"/>
              <a:t>T), </a:t>
            </a:r>
            <a:r>
              <a:rPr lang="es-ES" sz="2800" dirty="0" err="1" smtClean="0"/>
              <a:t>aparamenta</a:t>
            </a:r>
            <a:r>
              <a:rPr lang="es-ES" sz="2800" dirty="0" smtClean="0"/>
              <a:t> (</a:t>
            </a:r>
            <a:r>
              <a:rPr lang="es-ES" sz="2800" dirty="0"/>
              <a:t>X), transformadores </a:t>
            </a:r>
            <a:r>
              <a:rPr lang="es-ES" sz="2800" dirty="0" smtClean="0"/>
              <a:t>de potencia </a:t>
            </a:r>
            <a:r>
              <a:rPr lang="es-ES" sz="2800" dirty="0"/>
              <a:t>(Y) </a:t>
            </a:r>
            <a:r>
              <a:rPr lang="es-ES" sz="2800" dirty="0" smtClean="0"/>
              <a:t>y </a:t>
            </a:r>
            <a:r>
              <a:rPr lang="es-ES" sz="2800" dirty="0"/>
              <a:t>otros equipos (Z).</a:t>
            </a:r>
          </a:p>
          <a:p>
            <a:pPr algn="just"/>
            <a:r>
              <a:rPr lang="es-ES" sz="2800" dirty="0"/>
              <a:t>Un CB se modela como un nodo lógico XCBR. Contiene una </a:t>
            </a:r>
            <a:r>
              <a:rPr lang="es-ES" sz="2800" dirty="0" smtClean="0"/>
              <a:t>variedad de </a:t>
            </a:r>
            <a:r>
              <a:rPr lang="es-ES" sz="2800" dirty="0"/>
              <a:t>datos que incluyen "</a:t>
            </a:r>
            <a:r>
              <a:rPr lang="es-ES" sz="2800" dirty="0" err="1"/>
              <a:t>Loc</a:t>
            </a:r>
            <a:r>
              <a:rPr lang="es-ES" sz="2800" dirty="0"/>
              <a:t>" </a:t>
            </a:r>
            <a:r>
              <a:rPr lang="es-ES" sz="2800" dirty="0" smtClean="0"/>
              <a:t>para determinar si </a:t>
            </a:r>
            <a:r>
              <a:rPr lang="es-ES" sz="2800" dirty="0"/>
              <a:t>la </a:t>
            </a:r>
            <a:r>
              <a:rPr lang="es-ES" sz="2800" dirty="0" smtClean="0"/>
              <a:t>operación </a:t>
            </a:r>
            <a:r>
              <a:rPr lang="es-ES" sz="2800" dirty="0"/>
              <a:t>es remota o local, "</a:t>
            </a:r>
            <a:r>
              <a:rPr lang="es-ES" sz="2800" dirty="0" err="1"/>
              <a:t>OpCnt</a:t>
            </a:r>
            <a:r>
              <a:rPr lang="es-ES" sz="2800" dirty="0" smtClean="0"/>
              <a:t>" para </a:t>
            </a:r>
            <a:r>
              <a:rPr lang="es-ES" sz="2800" dirty="0"/>
              <a:t>un </a:t>
            </a:r>
            <a:r>
              <a:rPr lang="es-ES" sz="2800" dirty="0" smtClean="0"/>
              <a:t>recuento de operaciones</a:t>
            </a:r>
            <a:r>
              <a:rPr lang="es-ES" sz="2800" dirty="0"/>
              <a:t>, "Pos" para la posición, "</a:t>
            </a:r>
            <a:r>
              <a:rPr lang="es-ES" sz="2800" dirty="0" err="1"/>
              <a:t>BlkOpn</a:t>
            </a:r>
            <a:r>
              <a:rPr lang="es-ES" sz="2800" dirty="0"/>
              <a:t>" para </a:t>
            </a:r>
            <a:r>
              <a:rPr lang="es-ES" sz="2800" dirty="0" err="1"/>
              <a:t>loscomandos</a:t>
            </a:r>
            <a:r>
              <a:rPr lang="es-ES" sz="2800" dirty="0"/>
              <a:t> de </a:t>
            </a:r>
            <a:r>
              <a:rPr lang="es-ES" sz="2800" dirty="0" smtClean="0"/>
              <a:t>apertura del interruptor de bloque, "</a:t>
            </a:r>
            <a:r>
              <a:rPr lang="es-ES" sz="2800" dirty="0" err="1"/>
              <a:t>BlkCls</a:t>
            </a:r>
            <a:r>
              <a:rPr lang="es-ES" sz="2800" dirty="0"/>
              <a:t>" </a:t>
            </a:r>
            <a:r>
              <a:rPr lang="es-ES" sz="2800" dirty="0" smtClean="0"/>
              <a:t>para </a:t>
            </a:r>
            <a:r>
              <a:rPr lang="es-ES" sz="2800" dirty="0"/>
              <a:t>el cierre del interruptor de bloque. </a:t>
            </a:r>
            <a:r>
              <a:rPr lang="es-ES" sz="2800" dirty="0" smtClean="0"/>
              <a:t>comandos y “</a:t>
            </a:r>
            <a:r>
              <a:rPr lang="es-ES" sz="2800" dirty="0" err="1"/>
              <a:t>CBOpCap</a:t>
            </a:r>
            <a:r>
              <a:rPr lang="es-ES" sz="2800" dirty="0"/>
              <a:t>” para la capacidad operativa del CB.</a:t>
            </a:r>
          </a:p>
          <a:p>
            <a:pPr algn="just"/>
            <a:r>
              <a:rPr lang="es-ES" sz="2800" dirty="0"/>
              <a:t>Cada </a:t>
            </a:r>
            <a:r>
              <a:rPr lang="es-ES" sz="2800" dirty="0" smtClean="0"/>
              <a:t>elemento de datos dentro del nodo lógico se ajusta </a:t>
            </a:r>
            <a:r>
              <a:rPr lang="es-ES" sz="2800" dirty="0"/>
              <a:t>a </a:t>
            </a:r>
            <a:r>
              <a:rPr lang="es-ES" sz="2800" dirty="0" smtClean="0"/>
              <a:t>la </a:t>
            </a:r>
            <a:r>
              <a:rPr lang="es-ES" sz="2800" dirty="0"/>
              <a:t>especificación de una clase </a:t>
            </a:r>
            <a:r>
              <a:rPr lang="es-ES" sz="2800" dirty="0" smtClean="0"/>
              <a:t>de datos </a:t>
            </a:r>
            <a:r>
              <a:rPr lang="es-ES" sz="2800" dirty="0"/>
              <a:t>común (CDC) según </a:t>
            </a:r>
            <a:r>
              <a:rPr lang="es-ES" sz="2800" dirty="0" smtClean="0"/>
              <a:t>IEC </a:t>
            </a:r>
            <a:r>
              <a:rPr lang="es-ES" sz="2800" dirty="0"/>
              <a:t>61850-7-3. Cada CDC describe el </a:t>
            </a:r>
            <a:r>
              <a:rPr lang="es-ES" sz="2800" dirty="0" smtClean="0"/>
              <a:t>tipo y </a:t>
            </a:r>
            <a:r>
              <a:rPr lang="es-ES" sz="2800" dirty="0"/>
              <a:t>la estructura de </a:t>
            </a:r>
            <a:r>
              <a:rPr lang="es-ES" sz="2800" dirty="0" smtClean="0"/>
              <a:t>los </a:t>
            </a:r>
            <a:r>
              <a:rPr lang="es-ES" sz="2800" dirty="0"/>
              <a:t>datos dentro del nodo lógico.</a:t>
            </a:r>
          </a:p>
          <a:p>
            <a:pPr algn="just"/>
            <a:r>
              <a:rPr lang="es-ES" sz="2800" dirty="0"/>
              <a:t>Por ejemplo</a:t>
            </a:r>
            <a:r>
              <a:rPr lang="es-ES" sz="2800" dirty="0" smtClean="0"/>
              <a:t>:</a:t>
            </a:r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/>
          </a:p>
          <a:p>
            <a:pPr algn="just"/>
            <a:r>
              <a:rPr lang="es-ES" sz="2800" b="1" dirty="0" smtClean="0"/>
              <a:t>17.2.1.2 </a:t>
            </a:r>
            <a:r>
              <a:rPr lang="es-ES" sz="2800" b="1" dirty="0"/>
              <a:t>Dispositivos </a:t>
            </a:r>
            <a:r>
              <a:rPr lang="es-ES" sz="2800" b="1" dirty="0" smtClean="0"/>
              <a:t>físicos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La LAN se utiliza para comunicarse entre nodos físicos</a:t>
            </a:r>
            <a:r>
              <a:rPr lang="es-ES" sz="2800" dirty="0" smtClean="0"/>
              <a:t>. Hay dos </a:t>
            </a:r>
            <a:r>
              <a:rPr lang="es-ES" sz="2800" dirty="0"/>
              <a:t>interfaces: interfaces físicas entre nodos físicos e </a:t>
            </a:r>
            <a:r>
              <a:rPr lang="es-ES" sz="2800" dirty="0" smtClean="0"/>
              <a:t>interfaces </a:t>
            </a:r>
            <a:r>
              <a:rPr lang="es-ES" sz="2800" dirty="0"/>
              <a:t>lógicas entre nodos lógicos</a:t>
            </a:r>
            <a:r>
              <a:rPr lang="es-ES" sz="2800" dirty="0" smtClean="0"/>
              <a:t>.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545" y="6273312"/>
            <a:ext cx="6892132" cy="2706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5716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660767" y="663865"/>
            <a:ext cx="23024123" cy="117878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 smtClean="0"/>
              <a:t>17.2.1.3 </a:t>
            </a:r>
            <a:r>
              <a:rPr lang="es-ES" sz="2800" b="1" dirty="0"/>
              <a:t>Comunicación en IEC </a:t>
            </a:r>
            <a:r>
              <a:rPr lang="es-ES" sz="2800" b="1" dirty="0" smtClean="0"/>
              <a:t>61850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Los servicios y protocolos utilizados para comunicarse según </a:t>
            </a:r>
            <a:r>
              <a:rPr lang="es-ES" sz="2800" dirty="0" smtClean="0"/>
              <a:t>IEC </a:t>
            </a:r>
            <a:r>
              <a:rPr lang="es-ES" sz="2800" dirty="0"/>
              <a:t>61850 son</a:t>
            </a:r>
            <a:r>
              <a:rPr lang="es-ES" sz="2800" dirty="0" smtClean="0"/>
              <a:t>:</a:t>
            </a:r>
          </a:p>
          <a:p>
            <a:pPr algn="just"/>
            <a:endParaRPr lang="es-ES" sz="2800" dirty="0"/>
          </a:p>
          <a:p>
            <a:pPr lvl="2" algn="just"/>
            <a:r>
              <a:rPr lang="es-ES" sz="3200" b="1" dirty="0" smtClean="0"/>
              <a:t>- Servicio </a:t>
            </a:r>
            <a:r>
              <a:rPr lang="es-ES" sz="3200" b="1" dirty="0"/>
              <a:t>de </a:t>
            </a:r>
            <a:r>
              <a:rPr lang="es-ES" sz="3200" b="1" dirty="0" smtClean="0"/>
              <a:t>valor de </a:t>
            </a:r>
            <a:r>
              <a:rPr lang="es-ES" sz="3200" b="1" dirty="0"/>
              <a:t>muestra</a:t>
            </a:r>
          </a:p>
          <a:p>
            <a:pPr lvl="2" algn="just"/>
            <a:r>
              <a:rPr lang="es-ES" sz="3200" b="1" dirty="0" smtClean="0"/>
              <a:t>- Servicio </a:t>
            </a:r>
            <a:r>
              <a:rPr lang="es-ES" sz="3200" b="1" dirty="0"/>
              <a:t>de G o </a:t>
            </a:r>
            <a:r>
              <a:rPr lang="es-ES" sz="3200" b="1" dirty="0" err="1"/>
              <a:t>o</a:t>
            </a:r>
            <a:r>
              <a:rPr lang="es-ES" sz="3200" b="1" dirty="0"/>
              <a:t> s e (GOOSE)</a:t>
            </a:r>
          </a:p>
          <a:p>
            <a:pPr lvl="2" algn="just"/>
            <a:r>
              <a:rPr lang="es-ES" sz="3200" b="1" dirty="0" smtClean="0"/>
              <a:t>- Protocolo </a:t>
            </a:r>
            <a:r>
              <a:rPr lang="es-ES" sz="3200" b="1" dirty="0"/>
              <a:t>de tiempo de red simple</a:t>
            </a:r>
          </a:p>
          <a:p>
            <a:pPr lvl="2" algn="just"/>
            <a:r>
              <a:rPr lang="es-ES" sz="3200" b="1" dirty="0" smtClean="0"/>
              <a:t>- Especificación </a:t>
            </a:r>
            <a:r>
              <a:rPr lang="es-ES" sz="3200" b="1" dirty="0"/>
              <a:t>de mensaje del fabricante (MMS) </a:t>
            </a:r>
          </a:p>
          <a:p>
            <a:pPr lvl="2" algn="just"/>
            <a:r>
              <a:rPr lang="es-ES" sz="3200" b="1" dirty="0" smtClean="0"/>
              <a:t>- Protocolo </a:t>
            </a:r>
            <a:r>
              <a:rPr lang="es-ES" sz="3200" b="1" dirty="0"/>
              <a:t>de datagrama de usuario</a:t>
            </a:r>
          </a:p>
          <a:p>
            <a:pPr lvl="2" algn="just"/>
            <a:r>
              <a:rPr lang="es-ES" sz="3200" b="1" dirty="0" smtClean="0"/>
              <a:t>- Protocolo </a:t>
            </a:r>
            <a:r>
              <a:rPr lang="es-ES" sz="3200" b="1" dirty="0"/>
              <a:t>de control de transporte </a:t>
            </a:r>
          </a:p>
          <a:p>
            <a:pPr marL="2274936" lvl="2" indent="-457200" algn="just">
              <a:buFontTx/>
              <a:buChar char="-"/>
            </a:pPr>
            <a:r>
              <a:rPr lang="es-ES" sz="3200" b="1" dirty="0" smtClean="0"/>
              <a:t>Protocolo </a:t>
            </a:r>
            <a:r>
              <a:rPr lang="es-ES" sz="3200" b="1" dirty="0"/>
              <a:t>de </a:t>
            </a:r>
            <a:r>
              <a:rPr lang="es-ES" sz="3200" b="1" dirty="0" smtClean="0"/>
              <a:t>Internet</a:t>
            </a:r>
          </a:p>
          <a:p>
            <a:pPr marL="2274936" lvl="2" indent="-457200" algn="just">
              <a:buFontTx/>
              <a:buChar char="-"/>
            </a:pPr>
            <a:endParaRPr lang="es-ES" sz="3200" b="1" dirty="0"/>
          </a:p>
          <a:p>
            <a:pPr algn="just"/>
            <a:r>
              <a:rPr lang="es-ES" sz="2800" dirty="0"/>
              <a:t>Cada dispositivo físico puede ser un "editor", es decir, crear </a:t>
            </a:r>
            <a:r>
              <a:rPr lang="es-ES" sz="2800" dirty="0" smtClean="0"/>
              <a:t>información y </a:t>
            </a:r>
            <a:r>
              <a:rPr lang="es-ES" sz="2800" dirty="0"/>
              <a:t>enviarla </a:t>
            </a:r>
            <a:r>
              <a:rPr lang="es-ES" sz="2800" dirty="0" smtClean="0"/>
              <a:t>mediante la </a:t>
            </a:r>
            <a:r>
              <a:rPr lang="es-ES" sz="2800" dirty="0"/>
              <a:t>comunicación </a:t>
            </a:r>
            <a:r>
              <a:rPr lang="es-ES" sz="2800" dirty="0" smtClean="0"/>
              <a:t>de interfaz de </a:t>
            </a:r>
            <a:r>
              <a:rPr lang="es-ES" sz="2800" dirty="0"/>
              <a:t>servicios de comunicación abstracta (ACSI) a otros </a:t>
            </a:r>
            <a:r>
              <a:rPr lang="es-ES" sz="2800" dirty="0" smtClean="0"/>
              <a:t>dispositivos físicos </a:t>
            </a:r>
            <a:r>
              <a:rPr lang="es-ES" sz="2800" dirty="0"/>
              <a:t>que se denominan "suscriptores". Estas </a:t>
            </a:r>
            <a:r>
              <a:rPr lang="es-ES" sz="2800" dirty="0" smtClean="0"/>
              <a:t>comunicaciones </a:t>
            </a:r>
            <a:r>
              <a:rPr lang="es-ES" sz="2800" dirty="0"/>
              <a:t>ACSI pueden ser en forma de mensajes </a:t>
            </a:r>
            <a:r>
              <a:rPr lang="es-ES" sz="2800" dirty="0" smtClean="0"/>
              <a:t>GOOSE </a:t>
            </a:r>
            <a:r>
              <a:rPr lang="es-ES" sz="2800" dirty="0"/>
              <a:t>o eventos genéricos de subestación (GSE).</a:t>
            </a:r>
          </a:p>
          <a:p>
            <a:pPr algn="just"/>
            <a:r>
              <a:rPr lang="es-ES" sz="2800" dirty="0"/>
              <a:t>MMS define los mensajes de comunicación entre </a:t>
            </a:r>
            <a:r>
              <a:rPr lang="es-ES" sz="2800" dirty="0" smtClean="0"/>
              <a:t>controladores </a:t>
            </a:r>
            <a:r>
              <a:rPr lang="es-ES" sz="2800" dirty="0"/>
              <a:t>y entre estaciones de ingeniería y </a:t>
            </a:r>
            <a:r>
              <a:rPr lang="es-ES" sz="2800" dirty="0" smtClean="0"/>
              <a:t>controladores </a:t>
            </a:r>
            <a:r>
              <a:rPr lang="es-ES" sz="2800" dirty="0"/>
              <a:t>(descarga y aplicación o lectura/escritura de </a:t>
            </a:r>
          </a:p>
          <a:p>
            <a:pPr algn="just"/>
            <a:r>
              <a:rPr lang="es-ES" sz="2800" dirty="0"/>
              <a:t>variables</a:t>
            </a:r>
            <a:r>
              <a:rPr lang="es-ES" sz="2800" dirty="0" smtClean="0"/>
              <a:t>).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b="1" dirty="0" smtClean="0"/>
              <a:t>17.2.1.4 </a:t>
            </a:r>
            <a:r>
              <a:rPr lang="es-ES" sz="2800" b="1" dirty="0"/>
              <a:t>Perfil de </a:t>
            </a:r>
            <a:r>
              <a:rPr lang="es-ES" sz="2800" b="1" dirty="0" smtClean="0"/>
              <a:t>transporte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Los anteriores son los diferentes servicios utilizados para la </a:t>
            </a:r>
            <a:r>
              <a:rPr lang="es-ES" sz="2800" dirty="0" smtClean="0"/>
              <a:t>comunicación </a:t>
            </a:r>
            <a:r>
              <a:rPr lang="es-ES" sz="2800" dirty="0"/>
              <a:t>en IEC 61850.</a:t>
            </a:r>
          </a:p>
          <a:p>
            <a:pPr algn="just"/>
            <a:r>
              <a:rPr lang="es-ES" sz="2800" dirty="0"/>
              <a:t>Los datos y servicios </a:t>
            </a:r>
            <a:r>
              <a:rPr lang="es-ES" sz="2800" dirty="0" smtClean="0"/>
              <a:t>de una aplicación se pueden clasificar en </a:t>
            </a:r>
            <a:r>
              <a:rPr lang="es-ES" sz="2800" dirty="0"/>
              <a:t>los siguientes niveles</a:t>
            </a:r>
            <a:r>
              <a:rPr lang="es-ES" sz="2800" dirty="0" smtClean="0"/>
              <a:t>:</a:t>
            </a:r>
          </a:p>
          <a:p>
            <a:pPr algn="just"/>
            <a:endParaRPr lang="es-ES" sz="2800" dirty="0"/>
          </a:p>
          <a:p>
            <a:pPr marL="2274936" lvl="2" indent="-457200" algn="just">
              <a:buFont typeface="Wingdings" panose="05000000000000000000" pitchFamily="2" charset="2"/>
              <a:buChar char="§"/>
            </a:pPr>
            <a:r>
              <a:rPr lang="es-ES" sz="2800" b="1" dirty="0" smtClean="0"/>
              <a:t>Interfaz </a:t>
            </a:r>
            <a:r>
              <a:rPr lang="es-ES" sz="2800" b="1" dirty="0"/>
              <a:t>de servicios de comunicación abstracta (ACSI) el </a:t>
            </a:r>
            <a:r>
              <a:rPr lang="es-ES" sz="2800" b="1" dirty="0" smtClean="0"/>
              <a:t>mecanismo </a:t>
            </a:r>
            <a:r>
              <a:rPr lang="es-ES" sz="2800" b="1" dirty="0"/>
              <a:t>de los servicios de comunicación.</a:t>
            </a:r>
          </a:p>
          <a:p>
            <a:pPr marL="2274936" lvl="2" indent="-457200" algn="just">
              <a:buFont typeface="Wingdings" panose="05000000000000000000" pitchFamily="2" charset="2"/>
              <a:buChar char="§"/>
            </a:pPr>
            <a:r>
              <a:rPr lang="es-ES" sz="2800" b="1" dirty="0" smtClean="0"/>
              <a:t>Clase </a:t>
            </a:r>
            <a:r>
              <a:rPr lang="es-ES" sz="2800" b="1" dirty="0"/>
              <a:t>de datos común.</a:t>
            </a:r>
          </a:p>
          <a:p>
            <a:pPr marL="2274936" lvl="2" indent="-457200" algn="just">
              <a:buFont typeface="Wingdings" panose="05000000000000000000" pitchFamily="2" charset="2"/>
              <a:buChar char="§"/>
            </a:pPr>
            <a:r>
              <a:rPr lang="es-ES" sz="2800" b="1" dirty="0" smtClean="0"/>
              <a:t>Direccionamiento </a:t>
            </a:r>
            <a:r>
              <a:rPr lang="es-ES" sz="2800" b="1" dirty="0"/>
              <a:t>compatible de nodos lógicos y objetos </a:t>
            </a:r>
            <a:r>
              <a:rPr lang="es-ES" sz="2800" b="1" dirty="0" smtClean="0"/>
              <a:t>de </a:t>
            </a:r>
            <a:r>
              <a:rPr lang="es-ES" sz="2800" b="1" dirty="0"/>
              <a:t>datos</a:t>
            </a:r>
            <a:r>
              <a:rPr lang="es-ES" sz="2800" b="1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576326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660767" y="663865"/>
            <a:ext cx="23024123" cy="1172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 smtClean="0"/>
              <a:t>17.2.1.5 </a:t>
            </a:r>
            <a:r>
              <a:rPr lang="es-ES" sz="2800" b="1" dirty="0"/>
              <a:t>Topología de </a:t>
            </a:r>
            <a:r>
              <a:rPr lang="es-ES" sz="2800" b="1" dirty="0" smtClean="0"/>
              <a:t>barra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Esta puede ser una de las siguientes configuraciones: </a:t>
            </a:r>
            <a:endParaRPr lang="es-ES" sz="2800" dirty="0" smtClean="0"/>
          </a:p>
          <a:p>
            <a:pPr algn="just"/>
            <a:endParaRPr lang="es-ES" sz="2800" dirty="0"/>
          </a:p>
          <a:p>
            <a:pPr marL="2274936" lvl="2" indent="-457200" algn="just">
              <a:buFont typeface="Wingdings" panose="05000000000000000000" pitchFamily="2" charset="2"/>
              <a:buChar char="§"/>
            </a:pPr>
            <a:r>
              <a:rPr lang="es-ES" sz="2800" b="1" dirty="0" smtClean="0"/>
              <a:t>Topología </a:t>
            </a:r>
            <a:r>
              <a:rPr lang="es-ES" sz="2800" b="1" dirty="0"/>
              <a:t>de estrella simple y doble</a:t>
            </a:r>
          </a:p>
          <a:p>
            <a:pPr marL="2274936" lvl="2" indent="-457200" algn="just">
              <a:buFont typeface="Wingdings" panose="05000000000000000000" pitchFamily="2" charset="2"/>
              <a:buChar char="§"/>
            </a:pPr>
            <a:r>
              <a:rPr lang="es-ES" sz="2800" b="1" dirty="0" smtClean="0"/>
              <a:t>Topología </a:t>
            </a:r>
            <a:r>
              <a:rPr lang="es-ES" sz="2800" b="1" dirty="0"/>
              <a:t>de árbol simple y doble </a:t>
            </a:r>
          </a:p>
          <a:p>
            <a:pPr marL="2274936" lvl="2" indent="-457200" algn="just">
              <a:buFont typeface="Wingdings" panose="05000000000000000000" pitchFamily="2" charset="2"/>
              <a:buChar char="§"/>
            </a:pPr>
            <a:r>
              <a:rPr lang="es-ES" sz="2800" b="1" dirty="0" smtClean="0"/>
              <a:t>Topología </a:t>
            </a:r>
            <a:r>
              <a:rPr lang="es-ES" sz="2800" b="1" dirty="0"/>
              <a:t>de malla</a:t>
            </a:r>
          </a:p>
          <a:p>
            <a:pPr marL="2274936" lvl="2" indent="-457200" algn="just">
              <a:buFont typeface="Wingdings" panose="05000000000000000000" pitchFamily="2" charset="2"/>
              <a:buChar char="§"/>
            </a:pPr>
            <a:r>
              <a:rPr lang="es-ES" sz="2800" b="1" dirty="0" smtClean="0"/>
              <a:t>Topología </a:t>
            </a:r>
            <a:r>
              <a:rPr lang="es-ES" sz="2800" b="1" dirty="0"/>
              <a:t>de </a:t>
            </a:r>
            <a:r>
              <a:rPr lang="es-ES" sz="2800" b="1" dirty="0" smtClean="0"/>
              <a:t>anillo</a:t>
            </a:r>
          </a:p>
          <a:p>
            <a:pPr marL="457200" indent="-457200" algn="just">
              <a:buFontTx/>
              <a:buChar char="-"/>
            </a:pPr>
            <a:endParaRPr lang="es-ES" sz="2800" b="1" dirty="0"/>
          </a:p>
          <a:p>
            <a:pPr algn="just"/>
            <a:r>
              <a:rPr lang="es-ES" sz="2800" b="1" dirty="0" smtClean="0"/>
              <a:t>17.2.2 Idioma </a:t>
            </a:r>
            <a:r>
              <a:rPr lang="es-ES" sz="2800" b="1" dirty="0"/>
              <a:t>de configuración de la </a:t>
            </a:r>
            <a:r>
              <a:rPr lang="es-ES" sz="2800" b="1" dirty="0" smtClean="0"/>
              <a:t>subestación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 smtClean="0"/>
              <a:t>IEC 61850-6-1 </a:t>
            </a:r>
            <a:r>
              <a:rPr lang="es-ES" sz="2800" dirty="0"/>
              <a:t>especifica un lenguaje de configuración de </a:t>
            </a:r>
            <a:r>
              <a:rPr lang="es-ES" sz="2800" dirty="0" smtClean="0"/>
              <a:t>subestación </a:t>
            </a:r>
            <a:r>
              <a:rPr lang="es-ES" sz="2800" dirty="0"/>
              <a:t>(SCL) que se </a:t>
            </a:r>
            <a:r>
              <a:rPr lang="es-ES" sz="2800" dirty="0" smtClean="0"/>
              <a:t>basa en </a:t>
            </a:r>
            <a:r>
              <a:rPr lang="es-ES" sz="2800" dirty="0" err="1" smtClean="0"/>
              <a:t>eXtensible</a:t>
            </a:r>
            <a:r>
              <a:rPr lang="es-ES" sz="2800" dirty="0" smtClean="0"/>
              <a:t> </a:t>
            </a:r>
            <a:r>
              <a:rPr lang="es-ES" sz="2800" dirty="0" err="1" smtClean="0"/>
              <a:t>Markup</a:t>
            </a:r>
            <a:r>
              <a:rPr lang="es-ES" sz="2800" dirty="0" smtClean="0"/>
              <a:t> </a:t>
            </a:r>
            <a:r>
              <a:rPr lang="es-ES" sz="2800" dirty="0" err="1" smtClean="0"/>
              <a:t>Language</a:t>
            </a:r>
            <a:r>
              <a:rPr lang="es-ES" sz="2800" dirty="0" smtClean="0"/>
              <a:t> </a:t>
            </a:r>
            <a:r>
              <a:rPr lang="es-ES" sz="2800" dirty="0"/>
              <a:t>(XML) para describir </a:t>
            </a:r>
            <a:r>
              <a:rPr lang="es-ES" sz="2800" dirty="0" smtClean="0"/>
              <a:t>la configuración de un sistema</a:t>
            </a:r>
            <a:r>
              <a:rPr lang="es-ES" sz="2800" dirty="0"/>
              <a:t>. SCL especifica una jerarquía de archivos de </a:t>
            </a:r>
            <a:r>
              <a:rPr lang="es-ES" sz="2800" dirty="0" smtClean="0"/>
              <a:t>configuración que permite describir varios niveles del sistema </a:t>
            </a:r>
            <a:r>
              <a:rPr lang="es-ES" sz="2800" dirty="0"/>
              <a:t>en archivos XML estandarizados</a:t>
            </a:r>
            <a:r>
              <a:rPr lang="es-ES" sz="2800" dirty="0" smtClean="0"/>
              <a:t>. Los </a:t>
            </a:r>
            <a:r>
              <a:rPr lang="es-ES" sz="2800" dirty="0"/>
              <a:t>diversos </a:t>
            </a:r>
            <a:r>
              <a:rPr lang="es-ES" sz="2800" dirty="0" smtClean="0"/>
              <a:t>archivos </a:t>
            </a:r>
            <a:r>
              <a:rPr lang="es-ES" sz="2800" dirty="0"/>
              <a:t>SCL incluyen la descripción de la especificación del </a:t>
            </a:r>
            <a:r>
              <a:rPr lang="es-ES" sz="2800" dirty="0" smtClean="0"/>
              <a:t>sistema </a:t>
            </a:r>
            <a:r>
              <a:rPr lang="es-ES" sz="2800" dirty="0"/>
              <a:t>(SSD), la descripción de la capacidad del IED (ICD), la </a:t>
            </a:r>
            <a:r>
              <a:rPr lang="es-ES" sz="2800" dirty="0" smtClean="0"/>
              <a:t>descripción </a:t>
            </a:r>
            <a:r>
              <a:rPr lang="es-ES" sz="2800" dirty="0"/>
              <a:t>de la configuración de la subestación (SCD</a:t>
            </a:r>
            <a:r>
              <a:rPr lang="es-ES" sz="2800" dirty="0" smtClean="0"/>
              <a:t>) y archivos </a:t>
            </a:r>
            <a:r>
              <a:rPr lang="es-ES" sz="2800" dirty="0"/>
              <a:t>de descripción de IED configurados. Todos estos </a:t>
            </a:r>
            <a:r>
              <a:rPr lang="es-ES" sz="2800" dirty="0" smtClean="0"/>
              <a:t>archivos </a:t>
            </a:r>
            <a:r>
              <a:rPr lang="es-ES" sz="2800" dirty="0"/>
              <a:t>se construyen </a:t>
            </a:r>
            <a:r>
              <a:rPr lang="es-ES" sz="2800" dirty="0" smtClean="0"/>
              <a:t>con los </a:t>
            </a:r>
            <a:r>
              <a:rPr lang="es-ES" sz="2800" dirty="0"/>
              <a:t>mismos </a:t>
            </a:r>
            <a:r>
              <a:rPr lang="es-ES" sz="2800" dirty="0" smtClean="0"/>
              <a:t>métodos y </a:t>
            </a:r>
            <a:r>
              <a:rPr lang="es-ES" sz="2800" dirty="0"/>
              <a:t>formato, </a:t>
            </a:r>
            <a:r>
              <a:rPr lang="es-ES" sz="2800" dirty="0" smtClean="0"/>
              <a:t>pero </a:t>
            </a:r>
            <a:r>
              <a:rPr lang="es-ES" sz="2800" dirty="0"/>
              <a:t>tienen diferentes alcances según la necesidad</a:t>
            </a:r>
            <a:r>
              <a:rPr lang="es-ES" sz="2800" dirty="0" smtClean="0"/>
              <a:t>.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b="1" dirty="0"/>
              <a:t>17.2.2.1 Configuración </a:t>
            </a:r>
            <a:r>
              <a:rPr lang="es-ES" sz="2800" b="1" dirty="0" smtClean="0"/>
              <a:t>de protocolos </a:t>
            </a:r>
            <a:r>
              <a:rPr lang="es-ES" sz="2800" b="1" dirty="0"/>
              <a:t>mediante IEC 61850 </a:t>
            </a:r>
            <a:endParaRPr lang="es-ES" sz="2800" b="1" dirty="0" smtClean="0"/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El primer paso es definir las funciones SAS, los IED y su </a:t>
            </a:r>
            <a:r>
              <a:rPr lang="es-ES" sz="2800" dirty="0" smtClean="0"/>
              <a:t>relación con los </a:t>
            </a:r>
            <a:r>
              <a:rPr lang="es-ES" sz="2800" dirty="0"/>
              <a:t>componentes primarios </a:t>
            </a:r>
            <a:r>
              <a:rPr lang="es-ES" sz="2800" dirty="0" smtClean="0"/>
              <a:t>de la </a:t>
            </a:r>
            <a:r>
              <a:rPr lang="es-ES" sz="2800" dirty="0"/>
              <a:t>subestación. </a:t>
            </a:r>
          </a:p>
          <a:p>
            <a:pPr algn="just"/>
            <a:r>
              <a:rPr lang="es-ES" sz="2800" dirty="0" smtClean="0"/>
              <a:t>Se deben tomar notas adicionales </a:t>
            </a:r>
            <a:r>
              <a:rPr lang="es-ES" sz="2800" dirty="0"/>
              <a:t>sobre cualquier función </a:t>
            </a:r>
            <a:r>
              <a:rPr lang="es-ES" sz="2800" dirty="0" smtClean="0"/>
              <a:t>específica </a:t>
            </a:r>
            <a:r>
              <a:rPr lang="es-ES" sz="2800" dirty="0"/>
              <a:t>y la información que se transferirá a otros IED en </a:t>
            </a:r>
            <a:r>
              <a:rPr lang="es-ES" sz="2800" dirty="0" smtClean="0"/>
              <a:t>el </a:t>
            </a:r>
            <a:r>
              <a:rPr lang="es-ES" sz="2800" dirty="0"/>
              <a:t>sistema. Estas funciones deben definirse mediante SCL</a:t>
            </a:r>
            <a:r>
              <a:rPr lang="es-ES" sz="2800" dirty="0" smtClean="0"/>
              <a:t>. Un </a:t>
            </a:r>
            <a:r>
              <a:rPr lang="es-ES" sz="2800" dirty="0"/>
              <a:t>archivo IED-ICD se genera y </a:t>
            </a:r>
            <a:r>
              <a:rPr lang="es-ES" sz="2800" dirty="0" smtClean="0"/>
              <a:t>se transfiere </a:t>
            </a:r>
            <a:r>
              <a:rPr lang="es-ES" sz="2800" dirty="0"/>
              <a:t>a </a:t>
            </a:r>
            <a:r>
              <a:rPr lang="es-ES" sz="2800" dirty="0" smtClean="0"/>
              <a:t>un archivo SCD mediante una herramienta de configuración de IED</a:t>
            </a:r>
            <a:r>
              <a:rPr lang="es-ES" sz="2800" dirty="0"/>
              <a:t>; </a:t>
            </a:r>
            <a:r>
              <a:rPr lang="es-ES" sz="2800" dirty="0" smtClean="0"/>
              <a:t>esto </a:t>
            </a:r>
            <a:r>
              <a:rPr lang="es-ES" sz="2800" dirty="0"/>
              <a:t>se hace para cada IED diferente del sistema.</a:t>
            </a:r>
          </a:p>
          <a:p>
            <a:pPr algn="just"/>
            <a:r>
              <a:rPr lang="es-ES" sz="2800" dirty="0"/>
              <a:t>Además, la especificación del </a:t>
            </a:r>
            <a:r>
              <a:rPr lang="es-ES" sz="2800" dirty="0" smtClean="0"/>
              <a:t>sistema puede describirse </a:t>
            </a:r>
            <a:r>
              <a:rPr lang="es-ES" sz="2800" dirty="0"/>
              <a:t>en </a:t>
            </a:r>
            <a:r>
              <a:rPr lang="es-ES" sz="2800" dirty="0" smtClean="0"/>
              <a:t>SCL </a:t>
            </a:r>
            <a:r>
              <a:rPr lang="es-ES" sz="2800" dirty="0"/>
              <a:t>mediante un archivo SSD y/o transferirse a </a:t>
            </a:r>
            <a:r>
              <a:rPr lang="es-ES" sz="2800" dirty="0" smtClean="0"/>
              <a:t>un archivo SCD utilizando una herramienta de especificación del sistema</a:t>
            </a:r>
            <a:r>
              <a:rPr lang="es-ES" sz="2800" dirty="0"/>
              <a:t>.</a:t>
            </a:r>
          </a:p>
          <a:p>
            <a:pPr algn="just"/>
            <a:r>
              <a:rPr lang="es-ES" sz="2800" dirty="0"/>
              <a:t>Luego</a:t>
            </a:r>
            <a:r>
              <a:rPr lang="es-ES" sz="2800" dirty="0" smtClean="0"/>
              <a:t>, el archivo SCD-61850 se descarga a cada IED utilizando </a:t>
            </a:r>
            <a:r>
              <a:rPr lang="es-ES" sz="2800" dirty="0"/>
              <a:t>la herramienta de configuración del sistema.</a:t>
            </a:r>
          </a:p>
          <a:p>
            <a:pPr algn="just"/>
            <a:r>
              <a:rPr lang="es-ES" sz="2800" dirty="0"/>
              <a:t>El archivo SCD define las subestaciones, los IED, los nodos de </a:t>
            </a:r>
            <a:r>
              <a:rPr lang="es-ES" sz="2800" dirty="0" smtClean="0"/>
              <a:t>comunicación </a:t>
            </a:r>
            <a:r>
              <a:rPr lang="es-ES" sz="2800" dirty="0"/>
              <a:t>y lógicos mediante SCL</a:t>
            </a:r>
            <a:r>
              <a:rPr lang="es-ES" sz="28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161470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660767" y="663865"/>
            <a:ext cx="11460895" cy="134498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dirty="0" smtClean="0"/>
              <a:t>Los siguientes elementos deben ser confirmados por el fabricante </a:t>
            </a:r>
            <a:r>
              <a:rPr lang="es-ES" sz="2800" dirty="0"/>
              <a:t>para confirmar la compatibilidad con IEC-61850:</a:t>
            </a:r>
          </a:p>
          <a:p>
            <a:pPr marL="1366068" lvl="1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/>
              <a:t>Declaración </a:t>
            </a:r>
            <a:r>
              <a:rPr lang="es-ES" sz="2800" b="1" dirty="0"/>
              <a:t>de conformidad de </a:t>
            </a:r>
            <a:r>
              <a:rPr lang="es-ES" sz="2800" b="1" dirty="0" smtClean="0"/>
              <a:t>la implementación del protocolo</a:t>
            </a:r>
            <a:r>
              <a:rPr lang="es-ES" sz="2800" b="1" dirty="0"/>
              <a:t>.</a:t>
            </a:r>
          </a:p>
          <a:p>
            <a:pPr marL="1366068" lvl="1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/>
              <a:t>Implementación </a:t>
            </a:r>
            <a:r>
              <a:rPr lang="es-ES" sz="2800" b="1" dirty="0"/>
              <a:t>del protocolo </a:t>
            </a:r>
            <a:r>
              <a:rPr lang="es-ES" sz="2800" b="1" dirty="0" err="1" smtClean="0"/>
              <a:t>eXtra</a:t>
            </a:r>
            <a:r>
              <a:rPr lang="es-ES" sz="2800" b="1" dirty="0" smtClean="0"/>
              <a:t> de </a:t>
            </a:r>
            <a:r>
              <a:rPr lang="es-ES" sz="2800" b="1" dirty="0"/>
              <a:t>información para </a:t>
            </a:r>
            <a:r>
              <a:rPr lang="es-ES" sz="2800" b="1" dirty="0" smtClean="0"/>
              <a:t>pruebas.</a:t>
            </a:r>
          </a:p>
          <a:p>
            <a:pPr marL="1366068" lvl="1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/>
              <a:t>Declaración de conformidad de implementación del modelo.</a:t>
            </a:r>
          </a:p>
          <a:p>
            <a:pPr marL="457200" indent="-457200" algn="just">
              <a:buFontTx/>
              <a:buChar char="-"/>
            </a:pPr>
            <a:endParaRPr lang="es-ES" sz="2800" dirty="0"/>
          </a:p>
          <a:p>
            <a:pPr algn="just"/>
            <a:r>
              <a:rPr lang="es-ES" sz="2800" b="1" dirty="0"/>
              <a:t>17.2.2.2 Seguridad </a:t>
            </a:r>
            <a:r>
              <a:rPr lang="es-ES" sz="2800" b="1" dirty="0" smtClean="0"/>
              <a:t>de IEC-61850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El uso de IEC-61850 conserva la seguridad de los siguientes </a:t>
            </a:r>
            <a:r>
              <a:rPr lang="es-ES" sz="2800" dirty="0" smtClean="0"/>
              <a:t>criterios</a:t>
            </a:r>
            <a:r>
              <a:rPr lang="es-ES" sz="2800" dirty="0"/>
              <a:t>:</a:t>
            </a:r>
          </a:p>
          <a:p>
            <a:pPr marL="1366068" lvl="1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/>
              <a:t>Confidencialidad</a:t>
            </a:r>
            <a:r>
              <a:rPr lang="es-ES" sz="2800" b="1" dirty="0"/>
              <a:t>: protección de la información. </a:t>
            </a:r>
          </a:p>
          <a:p>
            <a:pPr marL="1366068" lvl="1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/>
              <a:t>Autenticación</a:t>
            </a:r>
            <a:r>
              <a:rPr lang="es-ES" sz="2800" b="1" dirty="0"/>
              <a:t>: definición clara de usuario.</a:t>
            </a:r>
          </a:p>
          <a:p>
            <a:pPr marL="1366068" lvl="1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/>
              <a:t>Control </a:t>
            </a:r>
            <a:r>
              <a:rPr lang="es-ES" sz="2800" b="1" dirty="0"/>
              <a:t>de acceso: diferente nivel de </a:t>
            </a:r>
            <a:r>
              <a:rPr lang="es-ES" sz="2800" b="1" dirty="0" smtClean="0"/>
              <a:t>acceso.</a:t>
            </a:r>
          </a:p>
          <a:p>
            <a:pPr marL="1366068" lvl="1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/>
              <a:t>Integridad </a:t>
            </a:r>
            <a:r>
              <a:rPr lang="es-ES" sz="2800" b="1" dirty="0"/>
              <a:t>del mensaje: asegura que el mensaje no sea </a:t>
            </a:r>
            <a:r>
              <a:rPr lang="es-ES" sz="2800" b="1" dirty="0" smtClean="0"/>
              <a:t>manipulado.</a:t>
            </a:r>
          </a:p>
          <a:p>
            <a:pPr marL="457200" indent="-457200" algn="just">
              <a:buFontTx/>
              <a:buChar char="-"/>
            </a:pPr>
            <a:endParaRPr lang="es-ES" sz="2800" b="1" dirty="0"/>
          </a:p>
          <a:p>
            <a:pPr algn="just"/>
            <a:r>
              <a:rPr lang="es-ES" sz="2800" b="1" dirty="0" smtClean="0"/>
              <a:t>17.3 DESCRIPCIÓN GENERAL DE UN SISTEMA DE AUTOMATIZACIÓN </a:t>
            </a:r>
            <a:r>
              <a:rPr lang="es-ES" sz="2800" b="1" dirty="0"/>
              <a:t>DE </a:t>
            </a:r>
            <a:r>
              <a:rPr lang="es-ES" sz="2800" b="1" dirty="0" smtClean="0"/>
              <a:t>SUBESTACIÓN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Como se discutió </a:t>
            </a:r>
            <a:r>
              <a:rPr lang="es-ES" sz="2800" dirty="0" smtClean="0"/>
              <a:t>anteriormente en este capítulo</a:t>
            </a:r>
            <a:r>
              <a:rPr lang="es-ES" sz="2800" dirty="0"/>
              <a:t>, </a:t>
            </a:r>
            <a:r>
              <a:rPr lang="es-ES" sz="2800" dirty="0" smtClean="0"/>
              <a:t>un sistema de control automático </a:t>
            </a:r>
            <a:r>
              <a:rPr lang="es-ES" sz="2800" dirty="0"/>
              <a:t>en </a:t>
            </a:r>
            <a:r>
              <a:rPr lang="es-ES" sz="2800" dirty="0" smtClean="0"/>
              <a:t>una subestación se </a:t>
            </a:r>
            <a:r>
              <a:rPr lang="es-ES" sz="2800" dirty="0"/>
              <a:t>divide en </a:t>
            </a:r>
            <a:r>
              <a:rPr lang="es-ES" sz="2800" dirty="0" smtClean="0"/>
              <a:t>tres niveles </a:t>
            </a:r>
            <a:r>
              <a:rPr lang="es-ES" sz="2800" dirty="0"/>
              <a:t>localmente en la subestación y un nivel en la estación </a:t>
            </a:r>
            <a:r>
              <a:rPr lang="es-ES" sz="2800" dirty="0" smtClean="0"/>
              <a:t>maestra</a:t>
            </a:r>
            <a:r>
              <a:rPr lang="es-ES" sz="2800" dirty="0"/>
              <a:t>, de la siguiente manera</a:t>
            </a:r>
            <a:r>
              <a:rPr lang="es-ES" sz="2800" dirty="0" smtClean="0"/>
              <a:t>:</a:t>
            </a:r>
          </a:p>
          <a:p>
            <a:pPr algn="just"/>
            <a:endParaRPr lang="es-ES" sz="2800" dirty="0"/>
          </a:p>
          <a:p>
            <a:pPr marL="514350" indent="-514350" algn="just">
              <a:buFont typeface="+mj-lt"/>
              <a:buAutoNum type="arabicPeriod"/>
            </a:pPr>
            <a:r>
              <a:rPr lang="es-ES" sz="2800" b="1" dirty="0" smtClean="0"/>
              <a:t>Nivel </a:t>
            </a:r>
            <a:r>
              <a:rPr lang="es-ES" sz="2800" b="1" dirty="0"/>
              <a:t>de la estación maestra.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s-ES" sz="2800" b="1" dirty="0" smtClean="0"/>
              <a:t>Nivel </a:t>
            </a:r>
            <a:r>
              <a:rPr lang="es-ES" sz="2800" b="1" dirty="0"/>
              <a:t>de subestación.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s-ES" sz="2800" b="1" dirty="0" smtClean="0"/>
              <a:t>Nivel </a:t>
            </a:r>
            <a:r>
              <a:rPr lang="es-ES" sz="2800" b="1" dirty="0"/>
              <a:t>de la bahía.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s-ES" sz="2800" b="1" dirty="0" smtClean="0"/>
              <a:t>Nivel </a:t>
            </a:r>
            <a:r>
              <a:rPr lang="es-ES" sz="2800" b="1" dirty="0"/>
              <a:t>de </a:t>
            </a:r>
            <a:r>
              <a:rPr lang="es-ES" sz="2800" b="1" dirty="0" smtClean="0"/>
              <a:t>proceso.</a:t>
            </a:r>
          </a:p>
          <a:p>
            <a:pPr marL="514350" indent="-514350" algn="just">
              <a:buAutoNum type="arabicPeriod"/>
            </a:pPr>
            <a:endParaRPr lang="es-ES" sz="2800" dirty="0"/>
          </a:p>
          <a:p>
            <a:pPr algn="just"/>
            <a:r>
              <a:rPr lang="es-ES" sz="2800" dirty="0" smtClean="0"/>
              <a:t>Un sistema de automatización de subestaciones como </a:t>
            </a:r>
            <a:r>
              <a:rPr lang="es-ES" sz="2800" dirty="0"/>
              <a:t>el que </a:t>
            </a:r>
            <a:r>
              <a:rPr lang="es-ES" sz="2800" dirty="0" smtClean="0"/>
              <a:t>se </a:t>
            </a:r>
            <a:r>
              <a:rPr lang="es-ES" sz="2800" dirty="0"/>
              <a:t>muestra en la Figura 17.2 tiene diferentes </a:t>
            </a:r>
            <a:r>
              <a:rPr lang="es-ES" sz="2800" dirty="0" smtClean="0"/>
              <a:t>sistemas de interfaz</a:t>
            </a:r>
            <a:r>
              <a:rPr lang="es-ES" sz="2800" dirty="0"/>
              <a:t>, interfaces cableadas u ópticas y un barra de proceso</a:t>
            </a:r>
            <a:r>
              <a:rPr lang="es-ES" sz="2800" dirty="0" smtClean="0"/>
              <a:t>.</a:t>
            </a:r>
            <a:endParaRPr lang="es-ES" sz="2800" dirty="0"/>
          </a:p>
        </p:txBody>
      </p:sp>
      <p:sp>
        <p:nvSpPr>
          <p:cNvPr id="2" name="Rectángulo 1"/>
          <p:cNvSpPr/>
          <p:nvPr/>
        </p:nvSpPr>
        <p:spPr>
          <a:xfrm>
            <a:off x="12485075" y="11889268"/>
            <a:ext cx="1111347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/>
              <a:t>FIGURA 17.2 Configuración de automatización de subestación. CT, transformador de corriente; VT, Transformador de tensión; LAN, Red de área local.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03015" y="663864"/>
            <a:ext cx="11277599" cy="11225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4693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660767" y="663865"/>
            <a:ext cx="23024123" cy="12157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 smtClean="0"/>
              <a:t>17.4 PRUEBAS Y </a:t>
            </a:r>
            <a:r>
              <a:rPr lang="es-ES" sz="2800" b="1" dirty="0"/>
              <a:t>PUESTA EN MARCHA DE IEC 61850 EN </a:t>
            </a:r>
            <a:r>
              <a:rPr lang="es-ES" sz="2800" b="1" dirty="0" smtClean="0"/>
              <a:t>SUBESTACIÓN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Los beneficios de usar </a:t>
            </a:r>
            <a:r>
              <a:rPr lang="es-ES" sz="2800" dirty="0" smtClean="0"/>
              <a:t>dispositivos compatibles con IEC 61850 </a:t>
            </a:r>
            <a:r>
              <a:rPr lang="es-ES" sz="2800" dirty="0"/>
              <a:t>incluyen menores costos de </a:t>
            </a:r>
            <a:r>
              <a:rPr lang="es-ES" sz="2800" dirty="0" smtClean="0"/>
              <a:t>puesta en marcha y menores costos de configuración y puesta en marcha, ya que </a:t>
            </a:r>
            <a:r>
              <a:rPr lang="es-ES" sz="2800" dirty="0"/>
              <a:t>los dispositivos no necesitan tanta configuración manual </a:t>
            </a:r>
            <a:r>
              <a:rPr lang="es-ES" sz="2800" dirty="0" smtClean="0"/>
              <a:t>como </a:t>
            </a:r>
            <a:r>
              <a:rPr lang="es-ES" sz="2800" dirty="0"/>
              <a:t>los dispositivos heredados pueden requerir. Las </a:t>
            </a:r>
            <a:r>
              <a:rPr lang="es-ES" sz="2800" dirty="0" smtClean="0"/>
              <a:t>aplicaciones cliente ya no necesitan configurar manualmente </a:t>
            </a:r>
            <a:r>
              <a:rPr lang="es-ES" sz="2800" dirty="0"/>
              <a:t>para </a:t>
            </a:r>
            <a:r>
              <a:rPr lang="es-ES" sz="2800" dirty="0" smtClean="0"/>
              <a:t>cada punto al que necesitan acceder porque </a:t>
            </a:r>
            <a:r>
              <a:rPr lang="es-ES" sz="2800" dirty="0"/>
              <a:t>pueden </a:t>
            </a:r>
            <a:r>
              <a:rPr lang="es-ES" sz="2800" dirty="0" smtClean="0"/>
              <a:t>recuperar la lista de puntos directamente desde </a:t>
            </a:r>
            <a:r>
              <a:rPr lang="es-ES" sz="2800" dirty="0"/>
              <a:t>el dispositivo o importarla a través de un archivo SCL. </a:t>
            </a:r>
          </a:p>
          <a:p>
            <a:pPr algn="just"/>
            <a:r>
              <a:rPr lang="es-ES" sz="2800" dirty="0"/>
              <a:t>Muchas aplicaciones no requieren más que configurar una </a:t>
            </a:r>
            <a:r>
              <a:rPr lang="es-ES" sz="2800" dirty="0" smtClean="0"/>
              <a:t>dirección de red para establecer comunicaciones</a:t>
            </a:r>
            <a:r>
              <a:rPr lang="es-ES" sz="2800" dirty="0"/>
              <a:t>. </a:t>
            </a:r>
            <a:r>
              <a:rPr lang="es-ES" sz="2800" dirty="0" smtClean="0"/>
              <a:t>Se elimina la </a:t>
            </a:r>
            <a:r>
              <a:rPr lang="es-ES" sz="2800" dirty="0"/>
              <a:t>mayor parte de la configuración manual, lo que reduce </a:t>
            </a:r>
            <a:r>
              <a:rPr lang="es-ES" sz="2800" dirty="0" smtClean="0"/>
              <a:t>drásticamente </a:t>
            </a:r>
            <a:r>
              <a:rPr lang="es-ES" sz="2800" dirty="0"/>
              <a:t>los errores y el </a:t>
            </a:r>
            <a:r>
              <a:rPr lang="es-ES" sz="2800" dirty="0" err="1" smtClean="0"/>
              <a:t>retrabajo</a:t>
            </a:r>
            <a:r>
              <a:rPr lang="es-ES" sz="2800" dirty="0" smtClean="0"/>
              <a:t>.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b="1" dirty="0" smtClean="0"/>
              <a:t>17.4.1 Prueba IEC-61850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Los procedimientos de </a:t>
            </a:r>
            <a:r>
              <a:rPr lang="es-ES" sz="2800" dirty="0" smtClean="0"/>
              <a:t>prueba incluyen </a:t>
            </a:r>
            <a:r>
              <a:rPr lang="es-ES" sz="2800" dirty="0"/>
              <a:t>lo siguiente: </a:t>
            </a:r>
          </a:p>
          <a:p>
            <a:pPr marL="1366068" lvl="1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/>
              <a:t>Prueba </a:t>
            </a:r>
            <a:r>
              <a:rPr lang="es-ES" sz="2800" b="1" dirty="0"/>
              <a:t>de elementos funcionales</a:t>
            </a:r>
          </a:p>
          <a:p>
            <a:pPr marL="1366068" lvl="1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/>
              <a:t>Pruebas </a:t>
            </a:r>
            <a:r>
              <a:rPr lang="es-ES" sz="2800" b="1" dirty="0"/>
              <a:t>de integración </a:t>
            </a:r>
          </a:p>
          <a:p>
            <a:pPr marL="1366068" lvl="1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/>
              <a:t>Prueba </a:t>
            </a:r>
            <a:r>
              <a:rPr lang="es-ES" sz="2800" b="1" dirty="0"/>
              <a:t>de funcionamiento </a:t>
            </a:r>
          </a:p>
          <a:p>
            <a:pPr marL="1366068" lvl="1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/>
              <a:t>Prueba </a:t>
            </a:r>
            <a:r>
              <a:rPr lang="es-ES" sz="2800" b="1" dirty="0"/>
              <a:t>del sistema</a:t>
            </a:r>
          </a:p>
          <a:p>
            <a:pPr algn="just"/>
            <a:r>
              <a:rPr lang="es-ES" sz="2800" dirty="0"/>
              <a:t>Las pruebas también se pueden clasificar de la siguiente </a:t>
            </a:r>
            <a:r>
              <a:rPr lang="es-ES" sz="2800" dirty="0" smtClean="0"/>
              <a:t>manera</a:t>
            </a:r>
            <a:r>
              <a:rPr lang="es-ES" sz="2800" dirty="0"/>
              <a:t>:</a:t>
            </a:r>
          </a:p>
          <a:p>
            <a:pPr marL="1366068" lvl="1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/>
              <a:t>Prueba </a:t>
            </a:r>
            <a:r>
              <a:rPr lang="es-ES" sz="2800" b="1" dirty="0"/>
              <a:t>de aceptación de fábrica </a:t>
            </a:r>
          </a:p>
          <a:p>
            <a:pPr marL="1366068" lvl="1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/>
              <a:t>Prueba </a:t>
            </a:r>
            <a:r>
              <a:rPr lang="es-ES" sz="2800" b="1" dirty="0"/>
              <a:t>de aceptación del sitio</a:t>
            </a:r>
          </a:p>
          <a:p>
            <a:pPr marL="1366068" lvl="1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/>
              <a:t>Prueba </a:t>
            </a:r>
            <a:r>
              <a:rPr lang="es-ES" sz="2800" b="1" dirty="0"/>
              <a:t>completa de integración del sistema</a:t>
            </a:r>
            <a:r>
              <a:rPr lang="es-ES" sz="2800" b="1" dirty="0" smtClean="0"/>
              <a:t>.</a:t>
            </a:r>
          </a:p>
          <a:p>
            <a:pPr marL="1366068" lvl="1" indent="-457200" algn="just">
              <a:buFont typeface="Arial" panose="020B0604020202020204" pitchFamily="34" charset="0"/>
              <a:buChar char="•"/>
            </a:pPr>
            <a:endParaRPr lang="es-ES" sz="2800" b="1" dirty="0"/>
          </a:p>
          <a:p>
            <a:pPr algn="just"/>
            <a:r>
              <a:rPr lang="es-ES" sz="2800" dirty="0"/>
              <a:t>Las SCL e IEC 61850 definen las pruebas de descripción de la </a:t>
            </a:r>
            <a:r>
              <a:rPr lang="es-ES" sz="2800" dirty="0" smtClean="0"/>
              <a:t>configuración </a:t>
            </a:r>
            <a:r>
              <a:rPr lang="es-ES" sz="2800" dirty="0"/>
              <a:t>de la subestación/sistema.</a:t>
            </a:r>
          </a:p>
          <a:p>
            <a:pPr algn="just"/>
            <a:r>
              <a:rPr lang="es-ES" sz="2800" dirty="0"/>
              <a:t>Esto se hace usando las siguientes herramientas:</a:t>
            </a:r>
          </a:p>
          <a:p>
            <a:pPr marL="1366068" lvl="1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/>
              <a:t>Herramienta </a:t>
            </a:r>
            <a:r>
              <a:rPr lang="es-ES" sz="2800" b="1" dirty="0"/>
              <a:t>de diagnóstico: aíslan la causa del </a:t>
            </a:r>
            <a:r>
              <a:rPr lang="es-ES" sz="2800" b="1" dirty="0" smtClean="0"/>
              <a:t>problema </a:t>
            </a:r>
            <a:r>
              <a:rPr lang="es-ES" sz="2800" b="1" dirty="0"/>
              <a:t>que se detecta mediante la supervisión de </a:t>
            </a:r>
            <a:r>
              <a:rPr lang="es-ES" sz="2800" b="1" dirty="0" smtClean="0"/>
              <a:t>autocontrol </a:t>
            </a:r>
            <a:r>
              <a:rPr lang="es-ES" sz="2800" b="1" dirty="0"/>
              <a:t>del sistema o el problema detectado </a:t>
            </a:r>
            <a:r>
              <a:rPr lang="es-ES" sz="2800" b="1" dirty="0" smtClean="0"/>
              <a:t>durante </a:t>
            </a:r>
            <a:r>
              <a:rPr lang="es-ES" sz="2800" b="1" dirty="0"/>
              <a:t>el proceso de prueba.</a:t>
            </a:r>
          </a:p>
          <a:p>
            <a:pPr marL="1366068" lvl="1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/>
              <a:t>Herramienta </a:t>
            </a:r>
            <a:r>
              <a:rPr lang="es-ES" sz="2800" b="1" dirty="0"/>
              <a:t>de simulación: simulan las condiciones y </a:t>
            </a:r>
            <a:r>
              <a:rPr lang="es-ES" sz="2800" b="1" dirty="0" smtClean="0"/>
              <a:t>señales </a:t>
            </a:r>
            <a:r>
              <a:rPr lang="es-ES" sz="2800" b="1" dirty="0"/>
              <a:t>para probar el sistema.</a:t>
            </a:r>
          </a:p>
          <a:p>
            <a:pPr marL="1366068" lvl="1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/>
              <a:t>Herramienta </a:t>
            </a:r>
            <a:r>
              <a:rPr lang="es-ES" sz="2800" b="1" dirty="0"/>
              <a:t>de documentación: </a:t>
            </a:r>
            <a:r>
              <a:rPr lang="es-ES" sz="2800" b="1" dirty="0" smtClean="0"/>
              <a:t>reporta los resultados en </a:t>
            </a:r>
            <a:r>
              <a:rPr lang="es-ES" sz="2800" b="1" dirty="0"/>
              <a:t>un archivo SCD.</a:t>
            </a:r>
          </a:p>
          <a:p>
            <a:pPr algn="just"/>
            <a:r>
              <a:rPr lang="es-ES" sz="2800" dirty="0" smtClean="0"/>
              <a:t>.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40293343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660767" y="663865"/>
            <a:ext cx="23024123" cy="12588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dirty="0" smtClean="0"/>
              <a:t>En </a:t>
            </a:r>
            <a:r>
              <a:rPr lang="es-ES" sz="2800" dirty="0"/>
              <a:t>general, los procedimientos de puesta en servicio para </a:t>
            </a:r>
            <a:r>
              <a:rPr lang="es-ES" sz="2800" dirty="0" smtClean="0"/>
              <a:t>los </a:t>
            </a:r>
            <a:r>
              <a:rPr lang="es-ES" sz="2800" dirty="0"/>
              <a:t>sistemas de protección y control </a:t>
            </a:r>
            <a:r>
              <a:rPr lang="es-ES" sz="2800" dirty="0" smtClean="0"/>
              <a:t>basados en </a:t>
            </a:r>
            <a:r>
              <a:rPr lang="es-ES" sz="2800" dirty="0"/>
              <a:t>IEC 61850 </a:t>
            </a:r>
            <a:r>
              <a:rPr lang="es-ES" sz="2800" dirty="0" smtClean="0"/>
              <a:t>se </a:t>
            </a:r>
            <a:r>
              <a:rPr lang="es-ES" sz="2800" dirty="0"/>
              <a:t>pueden realizar de la siguiente manera:</a:t>
            </a:r>
          </a:p>
          <a:p>
            <a:pPr algn="just"/>
            <a:r>
              <a:rPr lang="es-ES" sz="2800" b="1" dirty="0"/>
              <a:t>1</a:t>
            </a:r>
            <a:r>
              <a:rPr lang="es-ES" sz="2800" b="1" dirty="0" smtClean="0"/>
              <a:t>. Las pruebas que se pueden clasificar como pruebas secundarias </a:t>
            </a:r>
            <a:r>
              <a:rPr lang="es-ES" sz="2800" b="1" dirty="0"/>
              <a:t>en el sistema convencional:</a:t>
            </a:r>
          </a:p>
          <a:p>
            <a:pPr marL="1423218" lvl="1" indent="-514350" algn="just">
              <a:buFont typeface="+mj-lt"/>
              <a:buAutoNum type="alphaLcPeriod"/>
            </a:pPr>
            <a:r>
              <a:rPr lang="es-ES" sz="2800" b="1" dirty="0" smtClean="0"/>
              <a:t> Prueba de relés (</a:t>
            </a:r>
            <a:r>
              <a:rPr lang="es-ES" sz="2800" b="1" dirty="0"/>
              <a:t>IED</a:t>
            </a:r>
            <a:r>
              <a:rPr lang="es-ES" sz="2800" b="1" dirty="0" smtClean="0"/>
              <a:t>) como sistema convencional normal</a:t>
            </a:r>
            <a:r>
              <a:rPr lang="es-ES" sz="2800" b="1" dirty="0"/>
              <a:t>.</a:t>
            </a:r>
          </a:p>
          <a:p>
            <a:pPr marL="1423218" lvl="1" indent="-514350" algn="just">
              <a:buFont typeface="+mj-lt"/>
              <a:buAutoNum type="alphaLcPeriod"/>
            </a:pPr>
            <a:r>
              <a:rPr lang="es-ES" sz="2800" b="1" dirty="0" smtClean="0"/>
              <a:t>Aislación </a:t>
            </a:r>
            <a:r>
              <a:rPr lang="es-ES" sz="2800" b="1" dirty="0"/>
              <a:t>de relé (bloqueo </a:t>
            </a:r>
            <a:r>
              <a:rPr lang="es-ES" sz="2800" b="1" dirty="0" smtClean="0"/>
              <a:t>de salidas de relé para señales de disparo) mediante un comando manual que </a:t>
            </a:r>
            <a:r>
              <a:rPr lang="es-ES" sz="2800" b="1" dirty="0"/>
              <a:t>pone el </a:t>
            </a:r>
            <a:r>
              <a:rPr lang="es-ES" sz="2800" b="1" dirty="0" smtClean="0"/>
              <a:t>relé en modo aislado de prueba, luego todos </a:t>
            </a:r>
            <a:r>
              <a:rPr lang="es-ES" sz="2800" b="1" dirty="0"/>
              <a:t>los comandos del IED (relé</a:t>
            </a:r>
            <a:r>
              <a:rPr lang="es-ES" sz="2800" b="1" dirty="0" smtClean="0"/>
              <a:t>) que </a:t>
            </a:r>
            <a:r>
              <a:rPr lang="es-ES" sz="2800" b="1" dirty="0"/>
              <a:t>pasan </a:t>
            </a:r>
            <a:r>
              <a:rPr lang="es-ES" sz="2800" b="1" dirty="0" smtClean="0"/>
              <a:t>por el </a:t>
            </a:r>
            <a:r>
              <a:rPr lang="es-ES" sz="2800" b="1" dirty="0"/>
              <a:t>barra </a:t>
            </a:r>
            <a:r>
              <a:rPr lang="es-ES" sz="2800" b="1" dirty="0" smtClean="0"/>
              <a:t>de proceso se desactivarán. En ese momento la pantalla </a:t>
            </a:r>
            <a:r>
              <a:rPr lang="es-ES" sz="2800" b="1" dirty="0"/>
              <a:t>del relé mostrará el LED en servicio </a:t>
            </a:r>
            <a:r>
              <a:rPr lang="es-ES" sz="2800" b="1" dirty="0" smtClean="0"/>
              <a:t>en posición </a:t>
            </a:r>
            <a:r>
              <a:rPr lang="es-ES" sz="2800" b="1" dirty="0"/>
              <a:t>roja o “</a:t>
            </a:r>
            <a:r>
              <a:rPr lang="es-ES" sz="2800" b="1" dirty="0" err="1"/>
              <a:t>dropoff</a:t>
            </a:r>
            <a:r>
              <a:rPr lang="es-ES" sz="2800" b="1" dirty="0"/>
              <a:t>”.</a:t>
            </a:r>
          </a:p>
          <a:p>
            <a:pPr marL="1423218" lvl="1" indent="-514350" algn="just">
              <a:buFont typeface="+mj-lt"/>
              <a:buAutoNum type="alphaLcPeriod"/>
            </a:pPr>
            <a:r>
              <a:rPr lang="es-ES" sz="2800" b="1" dirty="0" smtClean="0"/>
              <a:t>Conectar </a:t>
            </a:r>
            <a:r>
              <a:rPr lang="es-ES" sz="2800" b="1" dirty="0"/>
              <a:t>el conjunto de inyección de relé </a:t>
            </a:r>
            <a:r>
              <a:rPr lang="es-ES" sz="2800" b="1" dirty="0" smtClean="0"/>
              <a:t>a las unidades de fusión </a:t>
            </a:r>
            <a:r>
              <a:rPr lang="es-ES" sz="2800" b="1" dirty="0"/>
              <a:t>sustitutas después de desconectar </a:t>
            </a:r>
            <a:r>
              <a:rPr lang="es-ES" sz="2800" b="1" dirty="0" smtClean="0"/>
              <a:t>las </a:t>
            </a:r>
            <a:r>
              <a:rPr lang="es-ES" sz="2800" b="1" dirty="0"/>
              <a:t>unidades de fusión originales que </a:t>
            </a:r>
            <a:r>
              <a:rPr lang="es-ES" sz="2800" b="1" dirty="0" smtClean="0"/>
              <a:t>conectan el equipo </a:t>
            </a:r>
            <a:r>
              <a:rPr lang="es-ES" sz="2800" b="1" dirty="0"/>
              <a:t>primario en el tablero de distribución al relé. </a:t>
            </a:r>
            <a:r>
              <a:rPr lang="es-ES" sz="2800" b="1" dirty="0" smtClean="0"/>
              <a:t>Ponga </a:t>
            </a:r>
            <a:r>
              <a:rPr lang="es-ES" sz="2800" b="1" dirty="0"/>
              <a:t>el relé en modo </a:t>
            </a:r>
            <a:r>
              <a:rPr lang="es-ES" sz="2800" b="1" dirty="0" smtClean="0"/>
              <a:t>de prueba sustituida para probar el </a:t>
            </a:r>
            <a:r>
              <a:rPr lang="es-ES" sz="2800" b="1" dirty="0"/>
              <a:t>relé </a:t>
            </a:r>
            <a:r>
              <a:rPr lang="es-ES" sz="2800" b="1" dirty="0" smtClean="0"/>
              <a:t>a través de </a:t>
            </a:r>
            <a:r>
              <a:rPr lang="es-ES" sz="2800" b="1" dirty="0"/>
              <a:t>sus </a:t>
            </a:r>
            <a:r>
              <a:rPr lang="es-ES" sz="2800" b="1" dirty="0" smtClean="0"/>
              <a:t>fibras de entrada y sustituya </a:t>
            </a:r>
            <a:r>
              <a:rPr lang="es-ES" sz="2800" b="1" dirty="0"/>
              <a:t>las unidades de </a:t>
            </a:r>
            <a:r>
              <a:rPr lang="es-ES" sz="2800" b="1" dirty="0" smtClean="0"/>
              <a:t>fusión.</a:t>
            </a:r>
          </a:p>
          <a:p>
            <a:pPr marL="1423218" lvl="1" indent="-514350" algn="just">
              <a:buFont typeface="+mj-lt"/>
              <a:buAutoNum type="alphaLcPeriod"/>
            </a:pPr>
            <a:r>
              <a:rPr lang="es-ES" sz="2800" b="1" dirty="0" smtClean="0"/>
              <a:t>Restauración </a:t>
            </a:r>
            <a:r>
              <a:rPr lang="es-ES" sz="2800" b="1" dirty="0"/>
              <a:t>del relé al servicio: vuelva a conectar los </a:t>
            </a:r>
            <a:r>
              <a:rPr lang="es-ES" sz="2800" b="1" dirty="0" smtClean="0"/>
              <a:t>cables </a:t>
            </a:r>
            <a:r>
              <a:rPr lang="es-ES" sz="2800" b="1" dirty="0"/>
              <a:t>de fibra de las unidades </a:t>
            </a:r>
            <a:r>
              <a:rPr lang="es-ES" sz="2800" b="1" dirty="0" smtClean="0"/>
              <a:t>de fusión </a:t>
            </a:r>
            <a:r>
              <a:rPr lang="es-ES" sz="2800" b="1" dirty="0"/>
              <a:t>originales del </a:t>
            </a:r>
            <a:r>
              <a:rPr lang="es-ES" sz="2800" b="1" dirty="0" smtClean="0"/>
              <a:t>relé </a:t>
            </a:r>
            <a:r>
              <a:rPr lang="es-ES" sz="2800" b="1" dirty="0"/>
              <a:t>y ponga el relé en "En modo de servicio".</a:t>
            </a:r>
          </a:p>
          <a:p>
            <a:pPr algn="just"/>
            <a:r>
              <a:rPr lang="es-ES" sz="2800" b="1" dirty="0"/>
              <a:t>2. Las pruebas que pueden clasificarse como pruebas </a:t>
            </a:r>
            <a:r>
              <a:rPr lang="es-ES" sz="2800" b="1" dirty="0" smtClean="0"/>
              <a:t>primarias </a:t>
            </a:r>
            <a:r>
              <a:rPr lang="es-ES" sz="2800" b="1" dirty="0"/>
              <a:t>en sistemas convencionales/unidad de </a:t>
            </a:r>
            <a:r>
              <a:rPr lang="es-ES" sz="2800" b="1" dirty="0" smtClean="0"/>
              <a:t>fusión/equipo </a:t>
            </a:r>
            <a:r>
              <a:rPr lang="es-ES" sz="2800" b="1" dirty="0"/>
              <a:t>primario:</a:t>
            </a:r>
          </a:p>
          <a:p>
            <a:pPr marL="1423218" lvl="1" indent="-514350" algn="just">
              <a:buFont typeface="+mj-lt"/>
              <a:buAutoNum type="alphaLcPeriod"/>
            </a:pPr>
            <a:r>
              <a:rPr lang="es-ES" sz="2800" b="1" dirty="0" smtClean="0"/>
              <a:t>Utilice </a:t>
            </a:r>
            <a:r>
              <a:rPr lang="es-ES" sz="2800" b="1" dirty="0"/>
              <a:t>un relé temporal e Inyectar </a:t>
            </a:r>
            <a:r>
              <a:rPr lang="es-ES" sz="2800" b="1" dirty="0" smtClean="0"/>
              <a:t>el equipo primario con inyección primaria o secundaria </a:t>
            </a:r>
            <a:r>
              <a:rPr lang="es-ES" sz="2800" b="1" dirty="0"/>
              <a:t>y anote </a:t>
            </a:r>
            <a:r>
              <a:rPr lang="es-ES" sz="2800" b="1" dirty="0" smtClean="0"/>
              <a:t>los </a:t>
            </a:r>
            <a:r>
              <a:rPr lang="es-ES" sz="2800" b="1" dirty="0"/>
              <a:t>valores medidos por el relé temporal.</a:t>
            </a:r>
          </a:p>
          <a:p>
            <a:pPr marL="1423218" lvl="1" indent="-514350" algn="just">
              <a:buFont typeface="+mj-lt"/>
              <a:buAutoNum type="alphaLcPeriod"/>
            </a:pPr>
            <a:r>
              <a:rPr lang="es-ES" sz="2800" b="1" dirty="0" smtClean="0"/>
              <a:t> Emita los </a:t>
            </a:r>
            <a:r>
              <a:rPr lang="es-ES" sz="2800" b="1" dirty="0"/>
              <a:t>comandos del </a:t>
            </a:r>
            <a:r>
              <a:rPr lang="es-ES" sz="2800" b="1" dirty="0" smtClean="0"/>
              <a:t>relé temporal </a:t>
            </a:r>
            <a:r>
              <a:rPr lang="es-ES" sz="2800" b="1" dirty="0"/>
              <a:t>al CB y Verificar </a:t>
            </a:r>
            <a:r>
              <a:rPr lang="es-ES" sz="2800" b="1" dirty="0" smtClean="0"/>
              <a:t>el </a:t>
            </a:r>
            <a:r>
              <a:rPr lang="es-ES" sz="2800" b="1" dirty="0"/>
              <a:t>funcionamiento del CB en el cuadro.</a:t>
            </a:r>
          </a:p>
          <a:p>
            <a:pPr marL="1423218" lvl="1" indent="-514350" algn="just">
              <a:buFont typeface="+mj-lt"/>
              <a:buAutoNum type="alphaLcPeriod"/>
            </a:pPr>
            <a:r>
              <a:rPr lang="es-ES" sz="2800" b="1" dirty="0" smtClean="0"/>
              <a:t> </a:t>
            </a:r>
            <a:r>
              <a:rPr lang="es-ES" sz="2800" b="1" dirty="0"/>
              <a:t>Tenga en cuenta las alarmas o señales que provengan </a:t>
            </a:r>
            <a:r>
              <a:rPr lang="es-ES" sz="2800" b="1" dirty="0" smtClean="0"/>
              <a:t>del </a:t>
            </a:r>
            <a:r>
              <a:rPr lang="es-ES" sz="2800" b="1" dirty="0"/>
              <a:t>interruptor automático al relé temporal.</a:t>
            </a:r>
          </a:p>
          <a:p>
            <a:pPr algn="just"/>
            <a:r>
              <a:rPr lang="es-ES" sz="2800" dirty="0"/>
              <a:t>Ver también Figura 17.3</a:t>
            </a:r>
            <a:r>
              <a:rPr lang="es-ES" sz="2800" dirty="0" smtClean="0"/>
              <a:t>.</a:t>
            </a:r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/>
          </a:p>
          <a:p>
            <a:pPr algn="ctr"/>
            <a:r>
              <a:rPr lang="es-ES" sz="2800" b="1" dirty="0"/>
              <a:t>FIGURA 17.3 Prueba de equipo </a:t>
            </a:r>
            <a:r>
              <a:rPr lang="es-ES" sz="2800" b="1" dirty="0" smtClean="0"/>
              <a:t>primario con unidad de fusión</a:t>
            </a:r>
            <a:r>
              <a:rPr lang="es-ES" sz="2800" b="1" dirty="0"/>
              <a:t>. CT</a:t>
            </a:r>
            <a:r>
              <a:rPr lang="es-ES" sz="2800" b="1" dirty="0" smtClean="0"/>
              <a:t>, transformador de corriente; VT, Transformador de </a:t>
            </a:r>
            <a:r>
              <a:rPr lang="es-ES" sz="2800" b="1" dirty="0"/>
              <a:t>tensión; CB, cortacircuitos</a:t>
            </a:r>
            <a:r>
              <a:rPr lang="es-ES" sz="2800" b="1" dirty="0" smtClean="0"/>
              <a:t>.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8708" y="7998435"/>
            <a:ext cx="10785230" cy="4474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0497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660767" y="663865"/>
            <a:ext cx="23024123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">
              <a:buAutoNum type="arabicPeriod" startAt="3"/>
            </a:pPr>
            <a:r>
              <a:rPr lang="es-ES" sz="2800" b="1" dirty="0" smtClean="0"/>
              <a:t>Prueba final de SAS (Sistema de automatización de subestaciones)</a:t>
            </a:r>
          </a:p>
          <a:p>
            <a:pPr marL="514350" indent="-514350" algn="just">
              <a:buAutoNum type="arabicPeriod" startAt="3"/>
            </a:pPr>
            <a:endParaRPr lang="es-ES" sz="2800" b="1" dirty="0"/>
          </a:p>
          <a:p>
            <a:pPr marL="514350" indent="-514350" algn="just">
              <a:buFont typeface="+mj-lt"/>
              <a:buAutoNum type="alphaLcPeriod"/>
            </a:pPr>
            <a:r>
              <a:rPr lang="es-ES" sz="2800" b="1" dirty="0" smtClean="0"/>
              <a:t>Pruebe </a:t>
            </a:r>
            <a:r>
              <a:rPr lang="es-ES" sz="2800" b="1" dirty="0"/>
              <a:t>el sistema de automatización total de la </a:t>
            </a:r>
            <a:r>
              <a:rPr lang="es-ES" sz="2800" b="1" dirty="0" smtClean="0"/>
              <a:t>subestación </a:t>
            </a:r>
            <a:r>
              <a:rPr lang="es-ES" sz="2800" b="1" dirty="0"/>
              <a:t>emitiendo </a:t>
            </a:r>
            <a:r>
              <a:rPr lang="es-ES" sz="2800" b="1" dirty="0" smtClean="0"/>
              <a:t>las órdenes de disparo </a:t>
            </a:r>
            <a:r>
              <a:rPr lang="es-ES" sz="2800" b="1" dirty="0"/>
              <a:t>manual </a:t>
            </a:r>
            <a:r>
              <a:rPr lang="es-ES" sz="2800" b="1" dirty="0" smtClean="0"/>
              <a:t>y </a:t>
            </a:r>
            <a:r>
              <a:rPr lang="es-ES" sz="2800" b="1" dirty="0"/>
              <a:t>las órdenes de cierre al CB a través de la interfaz </a:t>
            </a:r>
            <a:r>
              <a:rPr lang="es-ES" sz="2800" b="1" dirty="0" smtClean="0"/>
              <a:t>hombre-máquina </a:t>
            </a:r>
            <a:r>
              <a:rPr lang="es-ES" sz="2800" b="1" dirty="0"/>
              <a:t>al sistema automático de la </a:t>
            </a:r>
            <a:r>
              <a:rPr lang="es-ES" sz="2800" b="1" dirty="0" smtClean="0"/>
              <a:t>subestación.</a:t>
            </a:r>
          </a:p>
          <a:p>
            <a:pPr marL="514350" indent="-514350" algn="just">
              <a:buFont typeface="+mj-lt"/>
              <a:buAutoNum type="alphaLcPeriod"/>
            </a:pPr>
            <a:r>
              <a:rPr lang="es-ES" sz="2800" b="1" dirty="0" smtClean="0"/>
              <a:t>Probar </a:t>
            </a:r>
            <a:r>
              <a:rPr lang="es-ES" sz="2800" b="1" dirty="0"/>
              <a:t>el funcionamiento del equipo en el sistema </a:t>
            </a:r>
            <a:r>
              <a:rPr lang="es-ES" sz="2800" b="1" dirty="0" smtClean="0"/>
              <a:t>primario</a:t>
            </a:r>
            <a:r>
              <a:rPr lang="es-ES" sz="2800" b="1" dirty="0"/>
              <a:t>, </a:t>
            </a:r>
            <a:r>
              <a:rPr lang="es-ES" sz="2800" b="1" dirty="0" err="1"/>
              <a:t>aparamenta</a:t>
            </a:r>
            <a:r>
              <a:rPr lang="es-ES" sz="2800" b="1" dirty="0"/>
              <a:t>, </a:t>
            </a:r>
            <a:r>
              <a:rPr lang="es-ES" sz="2800" b="1" dirty="0" smtClean="0"/>
              <a:t>seccionadores y </a:t>
            </a:r>
            <a:r>
              <a:rPr lang="es-ES" sz="2800" b="1" dirty="0"/>
              <a:t>seccionadores </a:t>
            </a:r>
            <a:r>
              <a:rPr lang="es-ES" sz="2800" b="1" dirty="0" smtClean="0"/>
              <a:t>de </a:t>
            </a:r>
            <a:r>
              <a:rPr lang="es-ES" sz="2800" b="1" dirty="0"/>
              <a:t>puesta a tierra.</a:t>
            </a:r>
          </a:p>
          <a:p>
            <a:pPr marL="514350" indent="-514350" algn="just">
              <a:buFont typeface="+mj-lt"/>
              <a:buAutoNum type="alphaLcPeriod"/>
            </a:pPr>
            <a:r>
              <a:rPr lang="es-ES" sz="2800" b="1" dirty="0" smtClean="0"/>
              <a:t>Durante </a:t>
            </a:r>
            <a:r>
              <a:rPr lang="es-ES" sz="2800" b="1" dirty="0"/>
              <a:t>estas pruebas, se deben anotar las alarmas y </a:t>
            </a:r>
            <a:r>
              <a:rPr lang="es-ES" sz="2800" b="1" dirty="0" smtClean="0"/>
              <a:t>realizar </a:t>
            </a:r>
            <a:r>
              <a:rPr lang="es-ES" sz="2800" b="1" dirty="0"/>
              <a:t>una inspección del estado </a:t>
            </a:r>
            <a:r>
              <a:rPr lang="es-ES" sz="2800" b="1" dirty="0" smtClean="0"/>
              <a:t>de cada </a:t>
            </a:r>
            <a:r>
              <a:rPr lang="es-ES" sz="2800" b="1" dirty="0"/>
              <a:t>dispositivo </a:t>
            </a:r>
            <a:r>
              <a:rPr lang="es-ES" sz="2800" b="1" dirty="0" smtClean="0"/>
              <a:t>en </a:t>
            </a:r>
            <a:r>
              <a:rPr lang="es-ES" sz="2800" b="1" dirty="0"/>
              <a:t>el diagrama sinóptico de la topología de la </a:t>
            </a:r>
            <a:r>
              <a:rPr lang="es-ES" sz="2800" b="1" dirty="0" smtClean="0"/>
              <a:t>subestación</a:t>
            </a:r>
            <a:r>
              <a:rPr lang="es-ES" sz="2800" b="1" dirty="0"/>
              <a:t>.</a:t>
            </a:r>
          </a:p>
          <a:p>
            <a:pPr marL="514350" indent="-514350" algn="just">
              <a:buFont typeface="+mj-lt"/>
              <a:buAutoNum type="alphaLcPeriod"/>
            </a:pPr>
            <a:r>
              <a:rPr lang="es-ES" sz="2800" b="1" dirty="0" smtClean="0"/>
              <a:t> </a:t>
            </a:r>
            <a:r>
              <a:rPr lang="es-ES" sz="2800" b="1" dirty="0"/>
              <a:t>Verificar </a:t>
            </a:r>
            <a:r>
              <a:rPr lang="es-ES" sz="2800" b="1" dirty="0" smtClean="0"/>
              <a:t>el funcionamiento de todas las funciones de protección y alarmas </a:t>
            </a:r>
            <a:r>
              <a:rPr lang="es-ES" sz="2800" b="1" dirty="0"/>
              <a:t>relevantes y órdenes de disparo </a:t>
            </a:r>
            <a:r>
              <a:rPr lang="es-ES" sz="2800" b="1" dirty="0" smtClean="0"/>
              <a:t>automático</a:t>
            </a:r>
            <a:r>
              <a:rPr lang="es-ES" sz="28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524852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866</TotalTime>
  <Words>2324</Words>
  <Application>Microsoft Office PowerPoint</Application>
  <PresentationFormat>Personalizado</PresentationFormat>
  <Paragraphs>176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Marita</dc:creator>
  <cp:lastModifiedBy>Marita</cp:lastModifiedBy>
  <cp:revision>58</cp:revision>
  <dcterms:created xsi:type="dcterms:W3CDTF">2023-02-21T03:10:53Z</dcterms:created>
  <dcterms:modified xsi:type="dcterms:W3CDTF">2023-04-10T03:38:14Z</dcterms:modified>
</cp:coreProperties>
</file>